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8" r:id="rId4"/>
    <p:sldMasterId id="2147483699" r:id="rId5"/>
  </p:sldMasterIdLst>
  <p:handoutMasterIdLst>
    <p:handoutMasterId r:id="rId67"/>
  </p:handoutMasterIdLst>
  <p:sldIdLst>
    <p:sldId id="259" r:id="rId6"/>
    <p:sldId id="271" r:id="rId7"/>
    <p:sldId id="272" r:id="rId8"/>
    <p:sldId id="273" r:id="rId9"/>
    <p:sldId id="274" r:id="rId10"/>
    <p:sldId id="275" r:id="rId11"/>
    <p:sldId id="276" r:id="rId12"/>
    <p:sldId id="284" r:id="rId13"/>
    <p:sldId id="277" r:id="rId14"/>
    <p:sldId id="278" r:id="rId15"/>
    <p:sldId id="280" r:id="rId16"/>
    <p:sldId id="282" r:id="rId17"/>
    <p:sldId id="335" r:id="rId18"/>
    <p:sldId id="279" r:id="rId19"/>
    <p:sldId id="331" r:id="rId20"/>
    <p:sldId id="281" r:id="rId21"/>
    <p:sldId id="286" r:id="rId22"/>
    <p:sldId id="285" r:id="rId23"/>
    <p:sldId id="330" r:id="rId24"/>
    <p:sldId id="302" r:id="rId25"/>
    <p:sldId id="303" r:id="rId26"/>
    <p:sldId id="304" r:id="rId27"/>
    <p:sldId id="306" r:id="rId28"/>
    <p:sldId id="307" r:id="rId29"/>
    <p:sldId id="290" r:id="rId30"/>
    <p:sldId id="291" r:id="rId31"/>
    <p:sldId id="292" r:id="rId32"/>
    <p:sldId id="294" r:id="rId33"/>
    <p:sldId id="293" r:id="rId34"/>
    <p:sldId id="287" r:id="rId35"/>
    <p:sldId id="296" r:id="rId36"/>
    <p:sldId id="297" r:id="rId37"/>
    <p:sldId id="298" r:id="rId38"/>
    <p:sldId id="299" r:id="rId39"/>
    <p:sldId id="300" r:id="rId40"/>
    <p:sldId id="301" r:id="rId41"/>
    <p:sldId id="308" r:id="rId42"/>
    <p:sldId id="309" r:id="rId43"/>
    <p:sldId id="311" r:id="rId44"/>
    <p:sldId id="312" r:id="rId45"/>
    <p:sldId id="313" r:id="rId46"/>
    <p:sldId id="314" r:id="rId47"/>
    <p:sldId id="315" r:id="rId48"/>
    <p:sldId id="316" r:id="rId49"/>
    <p:sldId id="317" r:id="rId50"/>
    <p:sldId id="318" r:id="rId51"/>
    <p:sldId id="319" r:id="rId52"/>
    <p:sldId id="295" r:id="rId53"/>
    <p:sldId id="320" r:id="rId54"/>
    <p:sldId id="321" r:id="rId55"/>
    <p:sldId id="322" r:id="rId56"/>
    <p:sldId id="323" r:id="rId57"/>
    <p:sldId id="324" r:id="rId58"/>
    <p:sldId id="325" r:id="rId59"/>
    <p:sldId id="326" r:id="rId60"/>
    <p:sldId id="327" r:id="rId61"/>
    <p:sldId id="328" r:id="rId62"/>
    <p:sldId id="329" r:id="rId63"/>
    <p:sldId id="332" r:id="rId64"/>
    <p:sldId id="334" r:id="rId65"/>
    <p:sldId id="333"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212"/>
    <a:srgbClr val="1D29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59" d="100"/>
          <a:sy n="159" d="100"/>
        </p:scale>
        <p:origin x="228" y="132"/>
      </p:cViewPr>
      <p:guideLst/>
    </p:cSldViewPr>
  </p:slideViewPr>
  <p:notesTextViewPr>
    <p:cViewPr>
      <p:scale>
        <a:sx n="1" d="1"/>
        <a:sy n="1" d="1"/>
      </p:scale>
      <p:origin x="0" y="0"/>
    </p:cViewPr>
  </p:notesTextViewPr>
  <p:notesViewPr>
    <p:cSldViewPr snapToGrid="0">
      <p:cViewPr varScale="1">
        <p:scale>
          <a:sx n="88" d="100"/>
          <a:sy n="88" d="100"/>
        </p:scale>
        <p:origin x="2964"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A0E3EA-66AD-4465-A9CA-E3CD3208F524}"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hu-HU"/>
        </a:p>
      </dgm:t>
    </dgm:pt>
    <dgm:pt modelId="{27CDC615-1169-4E2D-A064-DBFE2AA1BEF4}">
      <dgm:prSet phldrT="[Text]"/>
      <dgm:spPr/>
      <dgm:t>
        <a:bodyPr/>
        <a:lstStyle/>
        <a:p>
          <a:r>
            <a:rPr lang="en-GB" dirty="0"/>
            <a:t>SQL Collation change</a:t>
          </a:r>
          <a:endParaRPr lang="hu-HU" dirty="0"/>
        </a:p>
      </dgm:t>
    </dgm:pt>
    <dgm:pt modelId="{148875D5-2624-475C-930D-8110D04DA795}" type="parTrans" cxnId="{A39C7423-320E-4817-B137-5F828A7A5CD8}">
      <dgm:prSet/>
      <dgm:spPr/>
      <dgm:t>
        <a:bodyPr/>
        <a:lstStyle/>
        <a:p>
          <a:endParaRPr lang="hu-HU"/>
        </a:p>
      </dgm:t>
    </dgm:pt>
    <dgm:pt modelId="{3D637B16-EA06-4617-8913-8A81F948CE86}" type="sibTrans" cxnId="{A39C7423-320E-4817-B137-5F828A7A5CD8}">
      <dgm:prSet/>
      <dgm:spPr/>
      <dgm:t>
        <a:bodyPr/>
        <a:lstStyle/>
        <a:p>
          <a:endParaRPr lang="hu-HU"/>
        </a:p>
      </dgm:t>
    </dgm:pt>
    <dgm:pt modelId="{260E386C-9581-43FB-82AE-D4BAFBC7AFD2}">
      <dgm:prSet phldrT="[Text]"/>
      <dgm:spPr/>
      <dgm:t>
        <a:bodyPr/>
        <a:lstStyle/>
        <a:p>
          <a:r>
            <a:rPr lang="en-GB" dirty="0"/>
            <a:t>72 hours on local VHD with 8 cores, 1x512GB OS, 2x2TB SSD Gen3 disks</a:t>
          </a:r>
          <a:endParaRPr lang="hu-HU" dirty="0"/>
        </a:p>
      </dgm:t>
    </dgm:pt>
    <dgm:pt modelId="{F8A740CE-B849-40E0-A209-039AF0AAFEEF}" type="parTrans" cxnId="{4789C059-C558-4081-B4BE-AB2208995389}">
      <dgm:prSet/>
      <dgm:spPr/>
      <dgm:t>
        <a:bodyPr/>
        <a:lstStyle/>
        <a:p>
          <a:endParaRPr lang="hu-HU"/>
        </a:p>
      </dgm:t>
    </dgm:pt>
    <dgm:pt modelId="{A9079EFA-170D-4AC3-BAB0-3E5C17F65694}" type="sibTrans" cxnId="{4789C059-C558-4081-B4BE-AB2208995389}">
      <dgm:prSet/>
      <dgm:spPr/>
      <dgm:t>
        <a:bodyPr/>
        <a:lstStyle/>
        <a:p>
          <a:endParaRPr lang="hu-HU"/>
        </a:p>
      </dgm:t>
    </dgm:pt>
    <dgm:pt modelId="{1F6A2B12-7482-4907-9E9D-770B2F00EA85}">
      <dgm:prSet phldrT="[Text]"/>
      <dgm:spPr/>
      <dgm:t>
        <a:bodyPr/>
        <a:lstStyle/>
        <a:p>
          <a:r>
            <a:rPr lang="en-GB" dirty="0"/>
            <a:t>Data upgrade</a:t>
          </a:r>
          <a:endParaRPr lang="hu-HU" dirty="0"/>
        </a:p>
      </dgm:t>
    </dgm:pt>
    <dgm:pt modelId="{61DD7DE0-0ADF-4E39-869E-0220E7BB4A1C}" type="parTrans" cxnId="{829ADC63-6AA2-49BC-B99F-0B6AE46D2F81}">
      <dgm:prSet/>
      <dgm:spPr/>
      <dgm:t>
        <a:bodyPr/>
        <a:lstStyle/>
        <a:p>
          <a:endParaRPr lang="hu-HU"/>
        </a:p>
      </dgm:t>
    </dgm:pt>
    <dgm:pt modelId="{8046E9A6-DC7D-4679-8F46-788483EDD450}" type="sibTrans" cxnId="{829ADC63-6AA2-49BC-B99F-0B6AE46D2F81}">
      <dgm:prSet/>
      <dgm:spPr/>
      <dgm:t>
        <a:bodyPr/>
        <a:lstStyle/>
        <a:p>
          <a:endParaRPr lang="hu-HU"/>
        </a:p>
      </dgm:t>
    </dgm:pt>
    <dgm:pt modelId="{F10EC1EE-0645-4531-8FEB-B5552E175B03}">
      <dgm:prSet phldrT="[Text]"/>
      <dgm:spPr/>
      <dgm:t>
        <a:bodyPr/>
        <a:lstStyle/>
        <a:p>
          <a:r>
            <a:rPr lang="en-GB" dirty="0"/>
            <a:t>72 hours</a:t>
          </a:r>
          <a:endParaRPr lang="hu-HU" dirty="0"/>
        </a:p>
      </dgm:t>
    </dgm:pt>
    <dgm:pt modelId="{1905008D-EA29-4DE4-BC19-967ADAAC883C}" type="parTrans" cxnId="{3AA88F0A-7144-449B-B46C-8246EC37D6BB}">
      <dgm:prSet/>
      <dgm:spPr/>
      <dgm:t>
        <a:bodyPr/>
        <a:lstStyle/>
        <a:p>
          <a:endParaRPr lang="hu-HU"/>
        </a:p>
      </dgm:t>
    </dgm:pt>
    <dgm:pt modelId="{9D24A92E-7E8C-4E91-9847-A8C96D0D9F8E}" type="sibTrans" cxnId="{3AA88F0A-7144-449B-B46C-8246EC37D6BB}">
      <dgm:prSet/>
      <dgm:spPr/>
      <dgm:t>
        <a:bodyPr/>
        <a:lstStyle/>
        <a:p>
          <a:endParaRPr lang="hu-HU"/>
        </a:p>
      </dgm:t>
    </dgm:pt>
    <dgm:pt modelId="{93B37717-74CC-4FA5-A865-1F8496BFEE45}">
      <dgm:prSet phldrT="[Text]"/>
      <dgm:spPr/>
      <dgm:t>
        <a:bodyPr/>
        <a:lstStyle/>
        <a:p>
          <a:r>
            <a:rPr lang="en-GB" dirty="0"/>
            <a:t>BACPAC export</a:t>
          </a:r>
          <a:endParaRPr lang="hu-HU" dirty="0"/>
        </a:p>
      </dgm:t>
    </dgm:pt>
    <dgm:pt modelId="{F1C47DA3-E310-47F4-A7EF-A44744F556C6}" type="parTrans" cxnId="{67DF29E7-1130-483B-AE32-2EA7BD2F5DD4}">
      <dgm:prSet/>
      <dgm:spPr/>
      <dgm:t>
        <a:bodyPr/>
        <a:lstStyle/>
        <a:p>
          <a:endParaRPr lang="hu-HU"/>
        </a:p>
      </dgm:t>
    </dgm:pt>
    <dgm:pt modelId="{499B781F-E042-4639-A87E-95038C11DC21}" type="sibTrans" cxnId="{67DF29E7-1130-483B-AE32-2EA7BD2F5DD4}">
      <dgm:prSet/>
      <dgm:spPr/>
      <dgm:t>
        <a:bodyPr/>
        <a:lstStyle/>
        <a:p>
          <a:endParaRPr lang="hu-HU"/>
        </a:p>
      </dgm:t>
    </dgm:pt>
    <dgm:pt modelId="{DC2B6867-92D8-4FDC-8F54-6FC903B6AF77}">
      <dgm:prSet phldrT="[Text]"/>
      <dgm:spPr/>
      <dgm:t>
        <a:bodyPr/>
        <a:lstStyle/>
        <a:p>
          <a:r>
            <a:rPr lang="en-GB" dirty="0"/>
            <a:t>30 hours</a:t>
          </a:r>
          <a:endParaRPr lang="hu-HU" dirty="0"/>
        </a:p>
      </dgm:t>
    </dgm:pt>
    <dgm:pt modelId="{A0D2B5B3-B8DE-4C24-B293-E06ADB2809B9}" type="parTrans" cxnId="{103E8AE5-57FC-4700-A9E5-A8C584FA0552}">
      <dgm:prSet/>
      <dgm:spPr/>
      <dgm:t>
        <a:bodyPr/>
        <a:lstStyle/>
        <a:p>
          <a:endParaRPr lang="hu-HU"/>
        </a:p>
      </dgm:t>
    </dgm:pt>
    <dgm:pt modelId="{DB18E750-E2E4-467F-8DCE-FDFB23DB5F10}" type="sibTrans" cxnId="{103E8AE5-57FC-4700-A9E5-A8C584FA0552}">
      <dgm:prSet/>
      <dgm:spPr/>
      <dgm:t>
        <a:bodyPr/>
        <a:lstStyle/>
        <a:p>
          <a:endParaRPr lang="hu-HU"/>
        </a:p>
      </dgm:t>
    </dgm:pt>
    <dgm:pt modelId="{76D83EF9-E28C-4CB0-AE6A-42AB3C95A3D0}">
      <dgm:prSet phldrT="[Text]"/>
      <dgm:spPr/>
      <dgm:t>
        <a:bodyPr/>
        <a:lstStyle/>
        <a:p>
          <a:r>
            <a:rPr lang="en-GB" dirty="0"/>
            <a:t>BACPAC import on Sandbox</a:t>
          </a:r>
          <a:endParaRPr lang="hu-HU" dirty="0"/>
        </a:p>
      </dgm:t>
    </dgm:pt>
    <dgm:pt modelId="{2572AA39-A3FA-4BFE-9C17-F06439ABDBC1}" type="parTrans" cxnId="{B092A4D5-26DF-477F-8D5E-139C42E54E8B}">
      <dgm:prSet/>
      <dgm:spPr/>
      <dgm:t>
        <a:bodyPr/>
        <a:lstStyle/>
        <a:p>
          <a:endParaRPr lang="hu-HU"/>
        </a:p>
      </dgm:t>
    </dgm:pt>
    <dgm:pt modelId="{341D7048-3E42-4F0F-A76E-4C0EBF76097A}" type="sibTrans" cxnId="{B092A4D5-26DF-477F-8D5E-139C42E54E8B}">
      <dgm:prSet/>
      <dgm:spPr/>
      <dgm:t>
        <a:bodyPr/>
        <a:lstStyle/>
        <a:p>
          <a:endParaRPr lang="hu-HU"/>
        </a:p>
      </dgm:t>
    </dgm:pt>
    <dgm:pt modelId="{E424DB52-42BC-428A-AB6F-A4ACCE6F0955}">
      <dgm:prSet/>
      <dgm:spPr/>
      <dgm:t>
        <a:bodyPr/>
        <a:lstStyle/>
        <a:p>
          <a:r>
            <a:rPr lang="en-GB" dirty="0"/>
            <a:t>30 hours</a:t>
          </a:r>
          <a:endParaRPr lang="hu-HU" dirty="0"/>
        </a:p>
      </dgm:t>
    </dgm:pt>
    <dgm:pt modelId="{09B7B4DD-A4C5-4B0C-AF65-02E3E785669C}" type="parTrans" cxnId="{C4A7A17B-545E-42E7-BE65-6E32EE263E92}">
      <dgm:prSet/>
      <dgm:spPr/>
    </dgm:pt>
    <dgm:pt modelId="{A6125F43-E01B-423C-B5D5-461B606EB7EF}" type="sibTrans" cxnId="{C4A7A17B-545E-42E7-BE65-6E32EE263E92}">
      <dgm:prSet/>
      <dgm:spPr/>
    </dgm:pt>
    <dgm:pt modelId="{BCF9291B-8643-4185-AD25-8BDA007CFE5E}" type="pres">
      <dgm:prSet presAssocID="{3EA0E3EA-66AD-4465-A9CA-E3CD3208F524}" presName="linearFlow" presStyleCnt="0">
        <dgm:presLayoutVars>
          <dgm:dir/>
          <dgm:animLvl val="lvl"/>
          <dgm:resizeHandles val="exact"/>
        </dgm:presLayoutVars>
      </dgm:prSet>
      <dgm:spPr/>
    </dgm:pt>
    <dgm:pt modelId="{7BBDBE2E-5C12-46BE-AA9F-A0E14FB1C66D}" type="pres">
      <dgm:prSet presAssocID="{27CDC615-1169-4E2D-A064-DBFE2AA1BEF4}" presName="composite" presStyleCnt="0"/>
      <dgm:spPr/>
    </dgm:pt>
    <dgm:pt modelId="{CD521645-C761-4564-BF29-704818CFB408}" type="pres">
      <dgm:prSet presAssocID="{27CDC615-1169-4E2D-A064-DBFE2AA1BEF4}" presName="parentText" presStyleLbl="alignNode1" presStyleIdx="0" presStyleCnt="4">
        <dgm:presLayoutVars>
          <dgm:chMax val="1"/>
          <dgm:bulletEnabled val="1"/>
        </dgm:presLayoutVars>
      </dgm:prSet>
      <dgm:spPr/>
    </dgm:pt>
    <dgm:pt modelId="{E3A8B3A1-7A77-4991-8028-D38C40D6F757}" type="pres">
      <dgm:prSet presAssocID="{27CDC615-1169-4E2D-A064-DBFE2AA1BEF4}" presName="descendantText" presStyleLbl="alignAcc1" presStyleIdx="0" presStyleCnt="4">
        <dgm:presLayoutVars>
          <dgm:bulletEnabled val="1"/>
        </dgm:presLayoutVars>
      </dgm:prSet>
      <dgm:spPr/>
    </dgm:pt>
    <dgm:pt modelId="{82E48241-DE86-4200-880B-5967ADD44D92}" type="pres">
      <dgm:prSet presAssocID="{3D637B16-EA06-4617-8913-8A81F948CE86}" presName="sp" presStyleCnt="0"/>
      <dgm:spPr/>
    </dgm:pt>
    <dgm:pt modelId="{8C196F7A-3FB3-4F5F-A267-D9FD8F8D5CEA}" type="pres">
      <dgm:prSet presAssocID="{1F6A2B12-7482-4907-9E9D-770B2F00EA85}" presName="composite" presStyleCnt="0"/>
      <dgm:spPr/>
    </dgm:pt>
    <dgm:pt modelId="{5899ACD6-56A9-4B8D-9A7C-4EF94BC5BFAB}" type="pres">
      <dgm:prSet presAssocID="{1F6A2B12-7482-4907-9E9D-770B2F00EA85}" presName="parentText" presStyleLbl="alignNode1" presStyleIdx="1" presStyleCnt="4">
        <dgm:presLayoutVars>
          <dgm:chMax val="1"/>
          <dgm:bulletEnabled val="1"/>
        </dgm:presLayoutVars>
      </dgm:prSet>
      <dgm:spPr/>
    </dgm:pt>
    <dgm:pt modelId="{F19F7D7F-F272-4118-9E43-A0FBAF682181}" type="pres">
      <dgm:prSet presAssocID="{1F6A2B12-7482-4907-9E9D-770B2F00EA85}" presName="descendantText" presStyleLbl="alignAcc1" presStyleIdx="1" presStyleCnt="4">
        <dgm:presLayoutVars>
          <dgm:bulletEnabled val="1"/>
        </dgm:presLayoutVars>
      </dgm:prSet>
      <dgm:spPr/>
    </dgm:pt>
    <dgm:pt modelId="{7FA05FF6-DB52-4EC9-86CF-FE68ADC0BD92}" type="pres">
      <dgm:prSet presAssocID="{8046E9A6-DC7D-4679-8F46-788483EDD450}" presName="sp" presStyleCnt="0"/>
      <dgm:spPr/>
    </dgm:pt>
    <dgm:pt modelId="{1A55F3AC-B0C2-495E-8DBD-55C2C498607D}" type="pres">
      <dgm:prSet presAssocID="{93B37717-74CC-4FA5-A865-1F8496BFEE45}" presName="composite" presStyleCnt="0"/>
      <dgm:spPr/>
    </dgm:pt>
    <dgm:pt modelId="{90C5C153-2218-4EF9-B0A1-9870D93160C8}" type="pres">
      <dgm:prSet presAssocID="{93B37717-74CC-4FA5-A865-1F8496BFEE45}" presName="parentText" presStyleLbl="alignNode1" presStyleIdx="2" presStyleCnt="4">
        <dgm:presLayoutVars>
          <dgm:chMax val="1"/>
          <dgm:bulletEnabled val="1"/>
        </dgm:presLayoutVars>
      </dgm:prSet>
      <dgm:spPr/>
    </dgm:pt>
    <dgm:pt modelId="{0971CEFD-B13B-47B1-B824-224238E6C77C}" type="pres">
      <dgm:prSet presAssocID="{93B37717-74CC-4FA5-A865-1F8496BFEE45}" presName="descendantText" presStyleLbl="alignAcc1" presStyleIdx="2" presStyleCnt="4">
        <dgm:presLayoutVars>
          <dgm:bulletEnabled val="1"/>
        </dgm:presLayoutVars>
      </dgm:prSet>
      <dgm:spPr/>
    </dgm:pt>
    <dgm:pt modelId="{83CC2BD9-C66F-4232-8D37-35B7C9076EFF}" type="pres">
      <dgm:prSet presAssocID="{499B781F-E042-4639-A87E-95038C11DC21}" presName="sp" presStyleCnt="0"/>
      <dgm:spPr/>
    </dgm:pt>
    <dgm:pt modelId="{26F81445-0357-4EA4-919E-0AF298ED6EF0}" type="pres">
      <dgm:prSet presAssocID="{76D83EF9-E28C-4CB0-AE6A-42AB3C95A3D0}" presName="composite" presStyleCnt="0"/>
      <dgm:spPr/>
    </dgm:pt>
    <dgm:pt modelId="{EDFEC3E0-6D3C-46D2-A4BB-85EB974A003E}" type="pres">
      <dgm:prSet presAssocID="{76D83EF9-E28C-4CB0-AE6A-42AB3C95A3D0}" presName="parentText" presStyleLbl="alignNode1" presStyleIdx="3" presStyleCnt="4">
        <dgm:presLayoutVars>
          <dgm:chMax val="1"/>
          <dgm:bulletEnabled val="1"/>
        </dgm:presLayoutVars>
      </dgm:prSet>
      <dgm:spPr/>
    </dgm:pt>
    <dgm:pt modelId="{2D752C95-6DDB-44B6-94C5-72B11C07F5D1}" type="pres">
      <dgm:prSet presAssocID="{76D83EF9-E28C-4CB0-AE6A-42AB3C95A3D0}" presName="descendantText" presStyleLbl="alignAcc1" presStyleIdx="3" presStyleCnt="4">
        <dgm:presLayoutVars>
          <dgm:bulletEnabled val="1"/>
        </dgm:presLayoutVars>
      </dgm:prSet>
      <dgm:spPr/>
    </dgm:pt>
  </dgm:ptLst>
  <dgm:cxnLst>
    <dgm:cxn modelId="{3AA88F0A-7144-449B-B46C-8246EC37D6BB}" srcId="{1F6A2B12-7482-4907-9E9D-770B2F00EA85}" destId="{F10EC1EE-0645-4531-8FEB-B5552E175B03}" srcOrd="0" destOrd="0" parTransId="{1905008D-EA29-4DE4-BC19-967ADAAC883C}" sibTransId="{9D24A92E-7E8C-4E91-9847-A8C96D0D9F8E}"/>
    <dgm:cxn modelId="{A39C7423-320E-4817-B137-5F828A7A5CD8}" srcId="{3EA0E3EA-66AD-4465-A9CA-E3CD3208F524}" destId="{27CDC615-1169-4E2D-A064-DBFE2AA1BEF4}" srcOrd="0" destOrd="0" parTransId="{148875D5-2624-475C-930D-8110D04DA795}" sibTransId="{3D637B16-EA06-4617-8913-8A81F948CE86}"/>
    <dgm:cxn modelId="{1393E52C-EECD-431E-A1EA-8ABB9CBFABFE}" type="presOf" srcId="{1F6A2B12-7482-4907-9E9D-770B2F00EA85}" destId="{5899ACD6-56A9-4B8D-9A7C-4EF94BC5BFAB}" srcOrd="0" destOrd="0" presId="urn:microsoft.com/office/officeart/2005/8/layout/chevron2"/>
    <dgm:cxn modelId="{829ADC63-6AA2-49BC-B99F-0B6AE46D2F81}" srcId="{3EA0E3EA-66AD-4465-A9CA-E3CD3208F524}" destId="{1F6A2B12-7482-4907-9E9D-770B2F00EA85}" srcOrd="1" destOrd="0" parTransId="{61DD7DE0-0ADF-4E39-869E-0220E7BB4A1C}" sibTransId="{8046E9A6-DC7D-4679-8F46-788483EDD450}"/>
    <dgm:cxn modelId="{9DA8B369-3279-4057-B256-CF75A4BC7AFC}" type="presOf" srcId="{F10EC1EE-0645-4531-8FEB-B5552E175B03}" destId="{F19F7D7F-F272-4118-9E43-A0FBAF682181}" srcOrd="0" destOrd="0" presId="urn:microsoft.com/office/officeart/2005/8/layout/chevron2"/>
    <dgm:cxn modelId="{E4791176-CD20-4AC0-9C6A-B74E8B1BD108}" type="presOf" srcId="{E424DB52-42BC-428A-AB6F-A4ACCE6F0955}" destId="{2D752C95-6DDB-44B6-94C5-72B11C07F5D1}" srcOrd="0" destOrd="0" presId="urn:microsoft.com/office/officeart/2005/8/layout/chevron2"/>
    <dgm:cxn modelId="{27342C56-5969-433E-94D3-1F7B84EDDF21}" type="presOf" srcId="{76D83EF9-E28C-4CB0-AE6A-42AB3C95A3D0}" destId="{EDFEC3E0-6D3C-46D2-A4BB-85EB974A003E}" srcOrd="0" destOrd="0" presId="urn:microsoft.com/office/officeart/2005/8/layout/chevron2"/>
    <dgm:cxn modelId="{4789C059-C558-4081-B4BE-AB2208995389}" srcId="{27CDC615-1169-4E2D-A064-DBFE2AA1BEF4}" destId="{260E386C-9581-43FB-82AE-D4BAFBC7AFD2}" srcOrd="0" destOrd="0" parTransId="{F8A740CE-B849-40E0-A209-039AF0AAFEEF}" sibTransId="{A9079EFA-170D-4AC3-BAB0-3E5C17F65694}"/>
    <dgm:cxn modelId="{C4A7A17B-545E-42E7-BE65-6E32EE263E92}" srcId="{76D83EF9-E28C-4CB0-AE6A-42AB3C95A3D0}" destId="{E424DB52-42BC-428A-AB6F-A4ACCE6F0955}" srcOrd="0" destOrd="0" parTransId="{09B7B4DD-A4C5-4B0C-AF65-02E3E785669C}" sibTransId="{A6125F43-E01B-423C-B5D5-461B606EB7EF}"/>
    <dgm:cxn modelId="{DCE3AB9A-A126-433F-AB5C-940993ACF676}" type="presOf" srcId="{27CDC615-1169-4E2D-A064-DBFE2AA1BEF4}" destId="{CD521645-C761-4564-BF29-704818CFB408}" srcOrd="0" destOrd="0" presId="urn:microsoft.com/office/officeart/2005/8/layout/chevron2"/>
    <dgm:cxn modelId="{44DC059F-5D84-4760-BDE1-2D1250EA8168}" type="presOf" srcId="{260E386C-9581-43FB-82AE-D4BAFBC7AFD2}" destId="{E3A8B3A1-7A77-4991-8028-D38C40D6F757}" srcOrd="0" destOrd="0" presId="urn:microsoft.com/office/officeart/2005/8/layout/chevron2"/>
    <dgm:cxn modelId="{7E6B9DBF-2AA6-423E-822C-8216701FAFDF}" type="presOf" srcId="{93B37717-74CC-4FA5-A865-1F8496BFEE45}" destId="{90C5C153-2218-4EF9-B0A1-9870D93160C8}" srcOrd="0" destOrd="0" presId="urn:microsoft.com/office/officeart/2005/8/layout/chevron2"/>
    <dgm:cxn modelId="{B092A4D5-26DF-477F-8D5E-139C42E54E8B}" srcId="{3EA0E3EA-66AD-4465-A9CA-E3CD3208F524}" destId="{76D83EF9-E28C-4CB0-AE6A-42AB3C95A3D0}" srcOrd="3" destOrd="0" parTransId="{2572AA39-A3FA-4BFE-9C17-F06439ABDBC1}" sibTransId="{341D7048-3E42-4F0F-A76E-4C0EBF76097A}"/>
    <dgm:cxn modelId="{103E8AE5-57FC-4700-A9E5-A8C584FA0552}" srcId="{93B37717-74CC-4FA5-A865-1F8496BFEE45}" destId="{DC2B6867-92D8-4FDC-8F54-6FC903B6AF77}" srcOrd="0" destOrd="0" parTransId="{A0D2B5B3-B8DE-4C24-B293-E06ADB2809B9}" sibTransId="{DB18E750-E2E4-467F-8DCE-FDFB23DB5F10}"/>
    <dgm:cxn modelId="{67DF29E7-1130-483B-AE32-2EA7BD2F5DD4}" srcId="{3EA0E3EA-66AD-4465-A9CA-E3CD3208F524}" destId="{93B37717-74CC-4FA5-A865-1F8496BFEE45}" srcOrd="2" destOrd="0" parTransId="{F1C47DA3-E310-47F4-A7EF-A44744F556C6}" sibTransId="{499B781F-E042-4639-A87E-95038C11DC21}"/>
    <dgm:cxn modelId="{CEBA5CFC-714E-41FC-999E-8FA65DA132BC}" type="presOf" srcId="{3EA0E3EA-66AD-4465-A9CA-E3CD3208F524}" destId="{BCF9291B-8643-4185-AD25-8BDA007CFE5E}" srcOrd="0" destOrd="0" presId="urn:microsoft.com/office/officeart/2005/8/layout/chevron2"/>
    <dgm:cxn modelId="{BA847BFD-399C-4915-B883-6DED2EDEF02F}" type="presOf" srcId="{DC2B6867-92D8-4FDC-8F54-6FC903B6AF77}" destId="{0971CEFD-B13B-47B1-B824-224238E6C77C}" srcOrd="0" destOrd="0" presId="urn:microsoft.com/office/officeart/2005/8/layout/chevron2"/>
    <dgm:cxn modelId="{2229822E-9C60-42A6-A755-DF7CCD0C0AE4}" type="presParOf" srcId="{BCF9291B-8643-4185-AD25-8BDA007CFE5E}" destId="{7BBDBE2E-5C12-46BE-AA9F-A0E14FB1C66D}" srcOrd="0" destOrd="0" presId="urn:microsoft.com/office/officeart/2005/8/layout/chevron2"/>
    <dgm:cxn modelId="{517C8FFC-8299-4CE9-995F-84AA26454EE1}" type="presParOf" srcId="{7BBDBE2E-5C12-46BE-AA9F-A0E14FB1C66D}" destId="{CD521645-C761-4564-BF29-704818CFB408}" srcOrd="0" destOrd="0" presId="urn:microsoft.com/office/officeart/2005/8/layout/chevron2"/>
    <dgm:cxn modelId="{B0011D1A-1195-4F03-B273-F7A69AAE2B49}" type="presParOf" srcId="{7BBDBE2E-5C12-46BE-AA9F-A0E14FB1C66D}" destId="{E3A8B3A1-7A77-4991-8028-D38C40D6F757}" srcOrd="1" destOrd="0" presId="urn:microsoft.com/office/officeart/2005/8/layout/chevron2"/>
    <dgm:cxn modelId="{7FB271F1-449C-4D9F-BBE5-B0BE3E377EEE}" type="presParOf" srcId="{BCF9291B-8643-4185-AD25-8BDA007CFE5E}" destId="{82E48241-DE86-4200-880B-5967ADD44D92}" srcOrd="1" destOrd="0" presId="urn:microsoft.com/office/officeart/2005/8/layout/chevron2"/>
    <dgm:cxn modelId="{1B724EA1-2D87-4F3C-91D1-F8E41E25E34B}" type="presParOf" srcId="{BCF9291B-8643-4185-AD25-8BDA007CFE5E}" destId="{8C196F7A-3FB3-4F5F-A267-D9FD8F8D5CEA}" srcOrd="2" destOrd="0" presId="urn:microsoft.com/office/officeart/2005/8/layout/chevron2"/>
    <dgm:cxn modelId="{8D25E41C-754A-4E17-BC0B-E57FD4CEC71F}" type="presParOf" srcId="{8C196F7A-3FB3-4F5F-A267-D9FD8F8D5CEA}" destId="{5899ACD6-56A9-4B8D-9A7C-4EF94BC5BFAB}" srcOrd="0" destOrd="0" presId="urn:microsoft.com/office/officeart/2005/8/layout/chevron2"/>
    <dgm:cxn modelId="{DEB36217-4764-49F9-B7A0-E6A7CEF5C2F3}" type="presParOf" srcId="{8C196F7A-3FB3-4F5F-A267-D9FD8F8D5CEA}" destId="{F19F7D7F-F272-4118-9E43-A0FBAF682181}" srcOrd="1" destOrd="0" presId="urn:microsoft.com/office/officeart/2005/8/layout/chevron2"/>
    <dgm:cxn modelId="{2B8A83FB-7423-4BF8-9C09-02BA4D4D9B78}" type="presParOf" srcId="{BCF9291B-8643-4185-AD25-8BDA007CFE5E}" destId="{7FA05FF6-DB52-4EC9-86CF-FE68ADC0BD92}" srcOrd="3" destOrd="0" presId="urn:microsoft.com/office/officeart/2005/8/layout/chevron2"/>
    <dgm:cxn modelId="{94892961-3780-491E-8EAB-2350A2C11303}" type="presParOf" srcId="{BCF9291B-8643-4185-AD25-8BDA007CFE5E}" destId="{1A55F3AC-B0C2-495E-8DBD-55C2C498607D}" srcOrd="4" destOrd="0" presId="urn:microsoft.com/office/officeart/2005/8/layout/chevron2"/>
    <dgm:cxn modelId="{815CB6C8-53C7-4832-99AA-017B9BA5041C}" type="presParOf" srcId="{1A55F3AC-B0C2-495E-8DBD-55C2C498607D}" destId="{90C5C153-2218-4EF9-B0A1-9870D93160C8}" srcOrd="0" destOrd="0" presId="urn:microsoft.com/office/officeart/2005/8/layout/chevron2"/>
    <dgm:cxn modelId="{28CCB8D9-F01D-4415-80F9-1805956FD258}" type="presParOf" srcId="{1A55F3AC-B0C2-495E-8DBD-55C2C498607D}" destId="{0971CEFD-B13B-47B1-B824-224238E6C77C}" srcOrd="1" destOrd="0" presId="urn:microsoft.com/office/officeart/2005/8/layout/chevron2"/>
    <dgm:cxn modelId="{2B0319D1-1340-4607-9095-12A31B9334C3}" type="presParOf" srcId="{BCF9291B-8643-4185-AD25-8BDA007CFE5E}" destId="{83CC2BD9-C66F-4232-8D37-35B7C9076EFF}" srcOrd="5" destOrd="0" presId="urn:microsoft.com/office/officeart/2005/8/layout/chevron2"/>
    <dgm:cxn modelId="{E655A13D-FEC9-47DA-8809-A4055116B9B9}" type="presParOf" srcId="{BCF9291B-8643-4185-AD25-8BDA007CFE5E}" destId="{26F81445-0357-4EA4-919E-0AF298ED6EF0}" srcOrd="6" destOrd="0" presId="urn:microsoft.com/office/officeart/2005/8/layout/chevron2"/>
    <dgm:cxn modelId="{C385046A-9904-4DA5-8BB6-BAAF72FFD25E}" type="presParOf" srcId="{26F81445-0357-4EA4-919E-0AF298ED6EF0}" destId="{EDFEC3E0-6D3C-46D2-A4BB-85EB974A003E}" srcOrd="0" destOrd="0" presId="urn:microsoft.com/office/officeart/2005/8/layout/chevron2"/>
    <dgm:cxn modelId="{D0FE16D9-8855-4BC6-944A-9D72F5692D2D}" type="presParOf" srcId="{26F81445-0357-4EA4-919E-0AF298ED6EF0}" destId="{2D752C95-6DDB-44B6-94C5-72B11C07F5D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21645-C761-4564-BF29-704818CFB408}">
      <dsp:nvSpPr>
        <dsp:cNvPr id="0" name=""/>
        <dsp:cNvSpPr/>
      </dsp:nvSpPr>
      <dsp:spPr>
        <a:xfrm rot="5400000">
          <a:off x="-189259" y="192675"/>
          <a:ext cx="1261731" cy="88321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GB" sz="900" kern="1200" dirty="0"/>
            <a:t>SQL Collation change</a:t>
          </a:r>
          <a:endParaRPr lang="hu-HU" sz="900" kern="1200" dirty="0"/>
        </a:p>
      </dsp:txBody>
      <dsp:txXfrm rot="-5400000">
        <a:off x="1" y="445021"/>
        <a:ext cx="883212" cy="378519"/>
      </dsp:txXfrm>
    </dsp:sp>
    <dsp:sp modelId="{E3A8B3A1-7A77-4991-8028-D38C40D6F757}">
      <dsp:nvSpPr>
        <dsp:cNvPr id="0" name=""/>
        <dsp:cNvSpPr/>
      </dsp:nvSpPr>
      <dsp:spPr>
        <a:xfrm rot="5400000">
          <a:off x="3528927" y="-2642299"/>
          <a:ext cx="820125" cy="61115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GB" sz="2300" kern="1200" dirty="0"/>
            <a:t>72 hours on local VHD with 8 cores, 1x512GB OS, 2x2TB SSD Gen3 disks</a:t>
          </a:r>
          <a:endParaRPr lang="hu-HU" sz="2300" kern="1200" dirty="0"/>
        </a:p>
      </dsp:txBody>
      <dsp:txXfrm rot="-5400000">
        <a:off x="883212" y="43451"/>
        <a:ext cx="6071521" cy="740055"/>
      </dsp:txXfrm>
    </dsp:sp>
    <dsp:sp modelId="{5899ACD6-56A9-4B8D-9A7C-4EF94BC5BFAB}">
      <dsp:nvSpPr>
        <dsp:cNvPr id="0" name=""/>
        <dsp:cNvSpPr/>
      </dsp:nvSpPr>
      <dsp:spPr>
        <a:xfrm rot="5400000">
          <a:off x="-189259" y="1307932"/>
          <a:ext cx="1261731" cy="88321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GB" sz="900" kern="1200" dirty="0"/>
            <a:t>Data upgrade</a:t>
          </a:r>
          <a:endParaRPr lang="hu-HU" sz="900" kern="1200" dirty="0"/>
        </a:p>
      </dsp:txBody>
      <dsp:txXfrm rot="-5400000">
        <a:off x="1" y="1560278"/>
        <a:ext cx="883212" cy="378519"/>
      </dsp:txXfrm>
    </dsp:sp>
    <dsp:sp modelId="{F19F7D7F-F272-4118-9E43-A0FBAF682181}">
      <dsp:nvSpPr>
        <dsp:cNvPr id="0" name=""/>
        <dsp:cNvSpPr/>
      </dsp:nvSpPr>
      <dsp:spPr>
        <a:xfrm rot="5400000">
          <a:off x="3528927" y="-1527043"/>
          <a:ext cx="820125" cy="61115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GB" sz="2300" kern="1200" dirty="0"/>
            <a:t>72 hours</a:t>
          </a:r>
          <a:endParaRPr lang="hu-HU" sz="2300" kern="1200" dirty="0"/>
        </a:p>
      </dsp:txBody>
      <dsp:txXfrm rot="-5400000">
        <a:off x="883212" y="1158707"/>
        <a:ext cx="6071521" cy="740055"/>
      </dsp:txXfrm>
    </dsp:sp>
    <dsp:sp modelId="{90C5C153-2218-4EF9-B0A1-9870D93160C8}">
      <dsp:nvSpPr>
        <dsp:cNvPr id="0" name=""/>
        <dsp:cNvSpPr/>
      </dsp:nvSpPr>
      <dsp:spPr>
        <a:xfrm rot="5400000">
          <a:off x="-189259" y="2423188"/>
          <a:ext cx="1261731" cy="88321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GB" sz="900" kern="1200" dirty="0"/>
            <a:t>BACPAC export</a:t>
          </a:r>
          <a:endParaRPr lang="hu-HU" sz="900" kern="1200" dirty="0"/>
        </a:p>
      </dsp:txBody>
      <dsp:txXfrm rot="-5400000">
        <a:off x="1" y="2675534"/>
        <a:ext cx="883212" cy="378519"/>
      </dsp:txXfrm>
    </dsp:sp>
    <dsp:sp modelId="{0971CEFD-B13B-47B1-B824-224238E6C77C}">
      <dsp:nvSpPr>
        <dsp:cNvPr id="0" name=""/>
        <dsp:cNvSpPr/>
      </dsp:nvSpPr>
      <dsp:spPr>
        <a:xfrm rot="5400000">
          <a:off x="3528927" y="-411786"/>
          <a:ext cx="820125" cy="61115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GB" sz="2300" kern="1200" dirty="0"/>
            <a:t>30 hours</a:t>
          </a:r>
          <a:endParaRPr lang="hu-HU" sz="2300" kern="1200" dirty="0"/>
        </a:p>
      </dsp:txBody>
      <dsp:txXfrm rot="-5400000">
        <a:off x="883212" y="2273964"/>
        <a:ext cx="6071521" cy="740055"/>
      </dsp:txXfrm>
    </dsp:sp>
    <dsp:sp modelId="{EDFEC3E0-6D3C-46D2-A4BB-85EB974A003E}">
      <dsp:nvSpPr>
        <dsp:cNvPr id="0" name=""/>
        <dsp:cNvSpPr/>
      </dsp:nvSpPr>
      <dsp:spPr>
        <a:xfrm rot="5400000">
          <a:off x="-189259" y="3538445"/>
          <a:ext cx="1261731" cy="88321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GB" sz="900" kern="1200" dirty="0"/>
            <a:t>BACPAC import on Sandbox</a:t>
          </a:r>
          <a:endParaRPr lang="hu-HU" sz="900" kern="1200" dirty="0"/>
        </a:p>
      </dsp:txBody>
      <dsp:txXfrm rot="-5400000">
        <a:off x="1" y="3790791"/>
        <a:ext cx="883212" cy="378519"/>
      </dsp:txXfrm>
    </dsp:sp>
    <dsp:sp modelId="{2D752C95-6DDB-44B6-94C5-72B11C07F5D1}">
      <dsp:nvSpPr>
        <dsp:cNvPr id="0" name=""/>
        <dsp:cNvSpPr/>
      </dsp:nvSpPr>
      <dsp:spPr>
        <a:xfrm rot="5400000">
          <a:off x="3528927" y="703470"/>
          <a:ext cx="820125" cy="61115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GB" sz="2300" kern="1200" dirty="0"/>
            <a:t>30 hours</a:t>
          </a:r>
          <a:endParaRPr lang="hu-HU" sz="2300" kern="1200" dirty="0"/>
        </a:p>
      </dsp:txBody>
      <dsp:txXfrm rot="-5400000">
        <a:off x="883212" y="3389221"/>
        <a:ext cx="6071521" cy="74005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7D0AD7D-3644-4D24-9A07-1DB71DF6FFC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02066AA-6F8D-48A1-985F-26F60F3DDFA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28D298-A9D3-4A02-B5B7-FBAC628E3490}" type="datetimeFigureOut">
              <a:rPr lang="en-US" smtClean="0"/>
              <a:t>4/10/2020</a:t>
            </a:fld>
            <a:endParaRPr lang="en-US"/>
          </a:p>
        </p:txBody>
      </p:sp>
      <p:sp>
        <p:nvSpPr>
          <p:cNvPr id="4" name="Footer Placeholder 3">
            <a:extLst>
              <a:ext uri="{FF2B5EF4-FFF2-40B4-BE49-F238E27FC236}">
                <a16:creationId xmlns:a16="http://schemas.microsoft.com/office/drawing/2014/main" id="{89DD834E-E23E-4C23-B3B4-47562913DBC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527345A-AF08-48EA-A514-D1D05473F90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BD87B67-74E7-488D-9D2C-074D983A7A9D}" type="slidenum">
              <a:rPr lang="en-US" smtClean="0"/>
              <a:t>‹#›</a:t>
            </a:fld>
            <a:endParaRPr lang="en-US"/>
          </a:p>
        </p:txBody>
      </p:sp>
    </p:spTree>
    <p:extLst>
      <p:ext uri="{BB962C8B-B14F-4D97-AF65-F5344CB8AC3E}">
        <p14:creationId xmlns:p14="http://schemas.microsoft.com/office/powerpoint/2010/main" val="252853029"/>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png>
</file>

<file path=ppt/media/image25.jpg>
</file>

<file path=ppt/media/image26.png>
</file>

<file path=ppt/media/image27.png>
</file>

<file path=ppt/media/image28.pn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jpg>
</file>

<file path=ppt/media/image6.pn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E61C4C-72E3-4261-A414-8AA30BA8190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17049" y="2522079"/>
            <a:ext cx="6045931" cy="1776516"/>
          </a:xfrm>
          <a:prstGeom prst="rect">
            <a:avLst/>
          </a:prstGeom>
        </p:spPr>
      </p:pic>
    </p:spTree>
    <p:extLst>
      <p:ext uri="{BB962C8B-B14F-4D97-AF65-F5344CB8AC3E}">
        <p14:creationId xmlns:p14="http://schemas.microsoft.com/office/powerpoint/2010/main" val="3664830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F76AF-411F-41AB-8339-5B450CA7BFBB}"/>
              </a:ext>
            </a:extLst>
          </p:cNvPr>
          <p:cNvSpPr>
            <a:spLocks noGrp="1"/>
          </p:cNvSpPr>
          <p:nvPr>
            <p:ph type="title"/>
          </p:nvPr>
        </p:nvSpPr>
        <p:spPr>
          <a:xfrm>
            <a:off x="831850" y="754148"/>
            <a:ext cx="10515600" cy="2852737"/>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2F10EFAB-4329-4BFF-AC0E-771DC39A047B}"/>
              </a:ext>
            </a:extLst>
          </p:cNvPr>
          <p:cNvSpPr>
            <a:spLocks noGrp="1"/>
          </p:cNvSpPr>
          <p:nvPr>
            <p:ph type="body" idx="1"/>
          </p:nvPr>
        </p:nvSpPr>
        <p:spPr>
          <a:xfrm>
            <a:off x="831850" y="363387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270780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F6C4-CFFB-46EA-8A33-105E51B516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2B0912-4736-4055-BA64-3B2157C860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9C4E38-6E55-4ED4-845C-C4B71944A1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135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33E2-6C47-48A9-988D-D20B785BC6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071A12-2B17-4EE4-873A-5FE57278C5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DBB669-C5AB-46E4-A539-B998F15E3B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3F63F7-0B5A-4026-A72B-828412029A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C711BB-AAD2-4A63-95E2-7D342E853D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6394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A0F1F-14A5-4091-A3AD-0C966F9DF39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779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AF935-DC7D-4305-885C-4A16BD868EE4}"/>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F7F75D94-4E5E-46DA-A620-E6F5E93BFB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03B566-51A7-42FF-BC11-DE612E3B7B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3957323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E9C55-85F1-4EB6-9556-245D515D55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2AC299-C822-4B65-B31D-63F625B4B7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29DCF5-8618-48E3-BF33-09A8E3F7EB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2886108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3BA5EA5-7103-45B2-AD4D-5D266F059B4D}"/>
              </a:ext>
            </a:extLst>
          </p:cNvPr>
          <p:cNvSpPr>
            <a:spLocks noGrp="1"/>
          </p:cNvSpPr>
          <p:nvPr>
            <p:ph type="ctrTitle" hasCustomPrompt="1"/>
          </p:nvPr>
        </p:nvSpPr>
        <p:spPr>
          <a:xfrm>
            <a:off x="926841" y="2098714"/>
            <a:ext cx="9144000" cy="2387600"/>
          </a:xfrm>
        </p:spPr>
        <p:txBody>
          <a:bodyPr anchor="ctr" anchorCtr="0"/>
          <a:lstStyle>
            <a:lvl1pPr algn="l">
              <a:defRPr sz="60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42398206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19A4A41-3C48-4CE7-8E3A-5402C2008A5E}"/>
              </a:ext>
            </a:extLst>
          </p:cNvPr>
          <p:cNvSpPr>
            <a:spLocks noGrp="1"/>
          </p:cNvSpPr>
          <p:nvPr>
            <p:ph type="body" sz="half" idx="2"/>
          </p:nvPr>
        </p:nvSpPr>
        <p:spPr>
          <a:xfrm>
            <a:off x="6829169" y="457199"/>
            <a:ext cx="4310706" cy="5822303"/>
          </a:xfrm>
          <a:prstGeom prst="rect">
            <a:avLst/>
          </a:prstGeom>
        </p:spPr>
        <p:txBody>
          <a:bodyPr anchor="ctr" anchorCtr="0"/>
          <a:lstStyle>
            <a:lvl1pPr marL="0" indent="0">
              <a:buNone/>
              <a:defRPr sz="4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1" name="Title 1">
            <a:extLst>
              <a:ext uri="{FF2B5EF4-FFF2-40B4-BE49-F238E27FC236}">
                <a16:creationId xmlns:a16="http://schemas.microsoft.com/office/drawing/2014/main" id="{DCF3432F-A00E-4A70-BCF8-A5042E61A195}"/>
              </a:ext>
            </a:extLst>
          </p:cNvPr>
          <p:cNvSpPr>
            <a:spLocks noGrp="1"/>
          </p:cNvSpPr>
          <p:nvPr>
            <p:ph type="title"/>
          </p:nvPr>
        </p:nvSpPr>
        <p:spPr>
          <a:xfrm>
            <a:off x="503853" y="457199"/>
            <a:ext cx="4858979" cy="5822303"/>
          </a:xfrm>
          <a:prstGeom prst="rect">
            <a:avLst/>
          </a:prstGeom>
        </p:spPr>
        <p:txBody>
          <a:bodyPr anchor="ctr" anchorCtr="0"/>
          <a:lstStyle>
            <a:lvl1pPr algn="ctr">
              <a:defRPr sz="48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6324861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96F27B2-A882-423A-91C9-6DDDD9CB7D52}"/>
              </a:ext>
            </a:extLst>
          </p:cNvPr>
          <p:cNvSpPr>
            <a:spLocks noGrp="1"/>
          </p:cNvSpPr>
          <p:nvPr>
            <p:ph type="title"/>
          </p:nvPr>
        </p:nvSpPr>
        <p:spPr>
          <a:xfrm>
            <a:off x="615820" y="615820"/>
            <a:ext cx="4858979" cy="5178490"/>
          </a:xfrm>
          <a:prstGeom prst="rect">
            <a:avLst/>
          </a:prstGeom>
        </p:spPr>
        <p:txBody>
          <a:bodyPr anchor="ctr" anchorCtr="0"/>
          <a:lstStyle>
            <a:lvl1pPr>
              <a:defRPr sz="4800">
                <a:solidFill>
                  <a:schemeClr val="tx1"/>
                </a:solidFill>
              </a:defRPr>
            </a:lvl1pPr>
          </a:lstStyle>
          <a:p>
            <a:r>
              <a:rPr lang="en-US" dirty="0"/>
              <a:t>Click to edit Master title style</a:t>
            </a:r>
          </a:p>
        </p:txBody>
      </p:sp>
      <p:sp>
        <p:nvSpPr>
          <p:cNvPr id="8" name="Text Placeholder 3">
            <a:extLst>
              <a:ext uri="{FF2B5EF4-FFF2-40B4-BE49-F238E27FC236}">
                <a16:creationId xmlns:a16="http://schemas.microsoft.com/office/drawing/2014/main" id="{D1879F9A-D09A-4F85-B644-D8F7FA305E01}"/>
              </a:ext>
            </a:extLst>
          </p:cNvPr>
          <p:cNvSpPr>
            <a:spLocks noGrp="1"/>
          </p:cNvSpPr>
          <p:nvPr>
            <p:ph type="body" sz="half" idx="2"/>
          </p:nvPr>
        </p:nvSpPr>
        <p:spPr>
          <a:xfrm>
            <a:off x="6829169" y="615820"/>
            <a:ext cx="4310706" cy="5178490"/>
          </a:xfrm>
          <a:prstGeom prst="rect">
            <a:avLst/>
          </a:prstGeom>
        </p:spPr>
        <p:txBody>
          <a:bodyPr anchor="ctr" anchorCtr="0"/>
          <a:lstStyle>
            <a:lvl1pPr marL="0" indent="0">
              <a:buNone/>
              <a:defRPr sz="4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678915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A980290-D9FB-443D-A9F0-1AFC162D289C}"/>
              </a:ext>
            </a:extLst>
          </p:cNvPr>
          <p:cNvSpPr>
            <a:spLocks noGrp="1"/>
          </p:cNvSpPr>
          <p:nvPr>
            <p:ph type="ctrTitle" hasCustomPrompt="1"/>
          </p:nvPr>
        </p:nvSpPr>
        <p:spPr>
          <a:xfrm>
            <a:off x="926841" y="2098714"/>
            <a:ext cx="9144000" cy="2387600"/>
          </a:xfrm>
        </p:spPr>
        <p:txBody>
          <a:bodyPr anchor="ctr" anchorCtr="0"/>
          <a:lstStyle>
            <a:lvl1pPr algn="l">
              <a:defRPr sz="60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94789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3BA5EA5-7103-45B2-AD4D-5D266F059B4D}"/>
              </a:ext>
            </a:extLst>
          </p:cNvPr>
          <p:cNvSpPr>
            <a:spLocks noGrp="1"/>
          </p:cNvSpPr>
          <p:nvPr>
            <p:ph type="ctrTitle" hasCustomPrompt="1"/>
          </p:nvPr>
        </p:nvSpPr>
        <p:spPr>
          <a:xfrm>
            <a:off x="926841" y="2098714"/>
            <a:ext cx="9144000" cy="2387600"/>
          </a:xfrm>
        </p:spPr>
        <p:txBody>
          <a:bodyPr anchor="ctr" anchorCtr="0"/>
          <a:lstStyle>
            <a:lvl1pPr algn="l">
              <a:defRPr sz="60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42276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B8F8AB5-FB80-42FF-814A-B6A17F9A6099}"/>
              </a:ext>
            </a:extLst>
          </p:cNvPr>
          <p:cNvSpPr>
            <a:spLocks noGrp="1"/>
          </p:cNvSpPr>
          <p:nvPr>
            <p:ph type="ctrTitle" hasCustomPrompt="1"/>
          </p:nvPr>
        </p:nvSpPr>
        <p:spPr>
          <a:xfrm>
            <a:off x="926841" y="2098714"/>
            <a:ext cx="9144000" cy="2387600"/>
          </a:xfrm>
        </p:spPr>
        <p:txBody>
          <a:bodyPr anchor="ctr" anchorCtr="0"/>
          <a:lstStyle>
            <a:lvl1pPr algn="l">
              <a:defRPr sz="60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031848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8F98506E-93DF-4090-A03B-911248A63C92}"/>
              </a:ext>
            </a:extLst>
          </p:cNvPr>
          <p:cNvSpPr>
            <a:spLocks noGrp="1"/>
          </p:cNvSpPr>
          <p:nvPr>
            <p:ph type="body" sz="quarter" idx="12" hasCustomPrompt="1"/>
          </p:nvPr>
        </p:nvSpPr>
        <p:spPr>
          <a:xfrm>
            <a:off x="659095" y="3954458"/>
            <a:ext cx="6399213" cy="1830388"/>
          </a:xfrm>
          <a:prstGeom prst="rect">
            <a:avLst/>
          </a:prstGeom>
          <a:noFill/>
        </p:spPr>
        <p:txBody>
          <a:bodyPr lIns="146304" tIns="109728" rIns="146304" bIns="109728">
            <a:noAutofit/>
          </a:bodyPr>
          <a:lstStyle>
            <a:lvl1pPr marL="0" indent="0">
              <a:spcBef>
                <a:spcPts val="0"/>
              </a:spcBef>
              <a:buNone/>
              <a:defRPr sz="3199"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4" name="Title 1">
            <a:extLst>
              <a:ext uri="{FF2B5EF4-FFF2-40B4-BE49-F238E27FC236}">
                <a16:creationId xmlns:a16="http://schemas.microsoft.com/office/drawing/2014/main" id="{986EC0AC-B875-43F2-A021-F2A75E7D51DB}"/>
              </a:ext>
            </a:extLst>
          </p:cNvPr>
          <p:cNvSpPr>
            <a:spLocks noGrp="1"/>
          </p:cNvSpPr>
          <p:nvPr>
            <p:ph type="title" hasCustomPrompt="1"/>
          </p:nvPr>
        </p:nvSpPr>
        <p:spPr>
          <a:xfrm>
            <a:off x="657257" y="2117165"/>
            <a:ext cx="6401051" cy="1837298"/>
          </a:xfrm>
          <a:noFill/>
        </p:spPr>
        <p:txBody>
          <a:bodyPr lIns="146304" tIns="91440" rIns="146304" bIns="91440" anchor="b" anchorCtr="0"/>
          <a:lstStyle>
            <a:lvl1pPr>
              <a:defRPr sz="5399" spc="-100" baseline="0">
                <a:gradFill>
                  <a:gsLst>
                    <a:gs pos="3030">
                      <a:schemeClr val="tx1"/>
                    </a:gs>
                    <a:gs pos="23000">
                      <a:schemeClr val="tx1"/>
                    </a:gs>
                  </a:gsLst>
                  <a:lin ang="5400000" scaled="0"/>
                </a:gradFill>
              </a:defRPr>
            </a:lvl1pPr>
          </a:lstStyle>
          <a:p>
            <a:r>
              <a:rPr lang="en-US"/>
              <a:t>Presentation title</a:t>
            </a:r>
          </a:p>
        </p:txBody>
      </p:sp>
    </p:spTree>
    <p:extLst>
      <p:ext uri="{BB962C8B-B14F-4D97-AF65-F5344CB8AC3E}">
        <p14:creationId xmlns:p14="http://schemas.microsoft.com/office/powerpoint/2010/main" val="3036180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88FEA-0C3E-456D-855B-59809286B8A5}"/>
              </a:ext>
            </a:extLst>
          </p:cNvPr>
          <p:cNvSpPr>
            <a:spLocks noGrp="1"/>
          </p:cNvSpPr>
          <p:nvPr>
            <p:ph type="title"/>
          </p:nvPr>
        </p:nvSpPr>
        <p:spPr/>
        <p:txBody>
          <a:bodyPr/>
          <a:lstStyle>
            <a:lvl1pPr>
              <a:defRPr>
                <a:latin typeface="Segoe UI Semibold" panose="020B0702040204020203" pitchFamily="34" charset="0"/>
                <a:cs typeface="Segoe UI Semibold" panose="020B0702040204020203"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EDDC366C-25CA-4BCC-B795-01871B81F2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6465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CBB7A-0E5D-4C42-9F4B-E1BFE405B77D}"/>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E8A24F99-B464-499A-AD3E-BC8CE6A2D8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75647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CBB7A-0E5D-4C42-9F4B-E1BFE405B77D}"/>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E8A24F99-B464-499A-AD3E-BC8CE6A2D8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16916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88FEA-0C3E-456D-855B-59809286B8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DC366C-25CA-4BCC-B795-01871B81F2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1467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2ED54B-52C0-4ACB-9246-A6DAF69647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453252557"/>
      </p:ext>
    </p:extLst>
  </p:cSld>
  <p:clrMap bg1="lt1" tx1="dk1" bg2="lt2" tx2="dk2" accent1="accent1" accent2="accent2" accent3="accent3" accent4="accent4" accent5="accent5" accent6="accent6" hlink="hlink" folHlink="folHlink"/>
  <p:sldLayoutIdLst>
    <p:sldLayoutId id="2147483714" r:id="rId1"/>
    <p:sldLayoutId id="2147483659" r:id="rId2"/>
    <p:sldLayoutId id="2147483668" r:id="rId3"/>
    <p:sldLayoutId id="2147483686" r:id="rId4"/>
    <p:sldLayoutId id="2147483700" r:id="rId5"/>
    <p:sldLayoutId id="2147483715" r:id="rId6"/>
    <p:sldLayoutId id="2147483716"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2ED54B-52C0-4ACB-9246-A6DAF69647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2575FF2-9593-4E02-BAC2-56FDE35EDC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847986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8" r:id="rId7"/>
    <p:sldLayoutId id="2147483709" r:id="rId8"/>
    <p:sldLayoutId id="2147483710" r:id="rId9"/>
    <p:sldLayoutId id="2147483684" r:id="rId10"/>
    <p:sldLayoutId id="21474836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onderfulengineering.com/whats-difference-good-engineer-great-one/" TargetMode="External"/><Relationship Id="rId7" Type="http://schemas.openxmlformats.org/officeDocument/2006/relationships/hyperlink" Target="http://www.nextgenerationdata.co.uk/news/latest-news/page/2/" TargetMode="External"/><Relationship Id="rId2" Type="http://schemas.openxmlformats.org/officeDocument/2006/relationships/image" Target="../media/image29.jpg"/><Relationship Id="rId1" Type="http://schemas.openxmlformats.org/officeDocument/2006/relationships/slideLayout" Target="../slideLayouts/slideLayout6.xml"/><Relationship Id="rId6" Type="http://schemas.openxmlformats.org/officeDocument/2006/relationships/image" Target="../media/image31.jpg"/><Relationship Id="rId5" Type="http://schemas.openxmlformats.org/officeDocument/2006/relationships/hyperlink" Target="https://pokerfuse.com/news/poker-room-news/2014-08-04-wsopcom-nevada-undergoes-major-software-upgrade/" TargetMode="External"/><Relationship Id="rId4" Type="http://schemas.openxmlformats.org/officeDocument/2006/relationships/image" Target="../media/image30.jpg"/></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www.twitter.com/DAXrunBase" TargetMode="External"/><Relationship Id="rId2" Type="http://schemas.openxmlformats.org/officeDocument/2006/relationships/hyperlink" Target="https://www.daxrunbase.com/" TargetMode="External"/><Relationship Id="rId1" Type="http://schemas.openxmlformats.org/officeDocument/2006/relationships/slideLayout" Target="../slideLayouts/slideLayout9.xml"/><Relationship Id="rId5" Type="http://schemas.openxmlformats.org/officeDocument/2006/relationships/image" Target="../media/image7.jp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docs.microsoft.com/en-us/dynamics365/fin-ops-core/dev-itpro/database/dbmovement-scenario-goldenconfig#before-you-begin" TargetMode="Externa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hyperlink" Target="https://www.microsoft.com/en-us/download/details.aspx?id=53595" TargetMode="Externa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9.xml"/><Relationship Id="rId1" Type="http://schemas.openxmlformats.org/officeDocument/2006/relationships/video" Target="https://www.youtube.com/embed/q2Ebn9TSK-I?feature=oembed"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7411CF0-9D68-456A-B5FC-79E8A3DFA650}"/>
              </a:ext>
            </a:extLst>
          </p:cNvPr>
          <p:cNvSpPr>
            <a:spLocks noGrp="1"/>
          </p:cNvSpPr>
          <p:nvPr>
            <p:ph type="body" sz="quarter" idx="12"/>
          </p:nvPr>
        </p:nvSpPr>
        <p:spPr>
          <a:xfrm>
            <a:off x="276540" y="3954458"/>
            <a:ext cx="7730322" cy="1830388"/>
          </a:xfrm>
        </p:spPr>
        <p:txBody>
          <a:bodyPr/>
          <a:lstStyle/>
          <a:p>
            <a:r>
              <a:rPr lang="en-US" dirty="0"/>
              <a:t>Vilmos Kintera - Head of AX</a:t>
            </a:r>
          </a:p>
        </p:txBody>
      </p:sp>
      <p:sp>
        <p:nvSpPr>
          <p:cNvPr id="3" name="Title 2">
            <a:extLst>
              <a:ext uri="{FF2B5EF4-FFF2-40B4-BE49-F238E27FC236}">
                <a16:creationId xmlns:a16="http://schemas.microsoft.com/office/drawing/2014/main" id="{DBE37AAA-73D4-4EB7-88A8-2D686C4F378F}"/>
              </a:ext>
            </a:extLst>
          </p:cNvPr>
          <p:cNvSpPr>
            <a:spLocks noGrp="1"/>
          </p:cNvSpPr>
          <p:nvPr>
            <p:ph type="title"/>
          </p:nvPr>
        </p:nvSpPr>
        <p:spPr>
          <a:xfrm>
            <a:off x="274702" y="2117165"/>
            <a:ext cx="10868083" cy="1837298"/>
          </a:xfrm>
        </p:spPr>
        <p:txBody>
          <a:bodyPr>
            <a:normAutofit fontScale="90000"/>
          </a:bodyPr>
          <a:lstStyle/>
          <a:p>
            <a:r>
              <a:rPr lang="en-US" b="1" dirty="0"/>
              <a:t>Upgrading large-scale Enterprise applications to the Cloud</a:t>
            </a:r>
            <a:endParaRPr lang="en-US" dirty="0"/>
          </a:p>
        </p:txBody>
      </p:sp>
    </p:spTree>
    <p:extLst>
      <p:ext uri="{BB962C8B-B14F-4D97-AF65-F5344CB8AC3E}">
        <p14:creationId xmlns:p14="http://schemas.microsoft.com/office/powerpoint/2010/main" val="368248495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762001" y="803325"/>
            <a:ext cx="5314536" cy="1325563"/>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762000" y="2279018"/>
            <a:ext cx="5820780" cy="3375920"/>
          </a:xfrm>
        </p:spPr>
        <p:txBody>
          <a:bodyPr anchor="t">
            <a:normAutofit fontScale="92500" lnSpcReduction="10000"/>
          </a:bodyPr>
          <a:lstStyle/>
          <a:p>
            <a:pPr>
              <a:buFont typeface="Wingdings" panose="05000000000000000000" pitchFamily="2" charset="2"/>
              <a:buChar char="Ø"/>
            </a:pPr>
            <a:r>
              <a:rPr lang="en-GB" sz="1800" dirty="0"/>
              <a:t>In-house developed eCommerce portal for online sales channel</a:t>
            </a:r>
          </a:p>
          <a:p>
            <a:pPr marL="0" indent="0">
              <a:buNone/>
            </a:pPr>
            <a:endParaRPr lang="en-GB" sz="1800" dirty="0"/>
          </a:p>
          <a:p>
            <a:pPr marL="0" indent="0">
              <a:buNone/>
            </a:pPr>
            <a:r>
              <a:rPr lang="en-GB" sz="1800" dirty="0"/>
              <a:t>Some features implemented:</a:t>
            </a:r>
          </a:p>
          <a:p>
            <a:r>
              <a:rPr lang="en-GB" sz="1800" dirty="0"/>
              <a:t>Real-time product, customer, ATP details</a:t>
            </a:r>
          </a:p>
          <a:p>
            <a:r>
              <a:rPr lang="en-GB" sz="1800" dirty="0"/>
              <a:t>Basket recommendations</a:t>
            </a:r>
          </a:p>
          <a:p>
            <a:r>
              <a:rPr lang="en-GB" sz="1800" dirty="0"/>
              <a:t>Frequently bought together items (upsell, cross-sell)</a:t>
            </a:r>
          </a:p>
          <a:p>
            <a:r>
              <a:rPr lang="en-GB" sz="1800" dirty="0"/>
              <a:t>Olympus Payment gateway with wallet, 3D-secure checkout</a:t>
            </a:r>
          </a:p>
          <a:p>
            <a:r>
              <a:rPr lang="en-GB" sz="1800" dirty="0"/>
              <a:t>Multi-tiered price discounts based on region and business profile</a:t>
            </a:r>
          </a:p>
        </p:txBody>
      </p:sp>
      <p:sp>
        <p:nvSpPr>
          <p:cNvPr id="9" name="Freeform: Shape 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9FA06619-8A33-4B0F-A19D-1254C1A03E77}"/>
              </a:ext>
            </a:extLst>
          </p:cNvPr>
          <p:cNvPicPr>
            <a:picLocks noChangeAspect="1"/>
          </p:cNvPicPr>
          <p:nvPr/>
        </p:nvPicPr>
        <p:blipFill rotWithShape="1">
          <a:blip r:embed="rId2"/>
          <a:srcRect t="6576" r="-3" b="158"/>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2301937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762001" y="803325"/>
            <a:ext cx="5314536" cy="1325563"/>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762000" y="2279018"/>
            <a:ext cx="5314543" cy="3375920"/>
          </a:xfrm>
        </p:spPr>
        <p:txBody>
          <a:bodyPr anchor="t">
            <a:normAutofit/>
          </a:bodyPr>
          <a:lstStyle/>
          <a:p>
            <a:pPr>
              <a:buFont typeface="Wingdings" panose="05000000000000000000" pitchFamily="2" charset="2"/>
              <a:buChar char="Ø"/>
            </a:pPr>
            <a:r>
              <a:rPr lang="en-GB" sz="1800" dirty="0" err="1"/>
              <a:t>RoadNet</a:t>
            </a:r>
            <a:r>
              <a:rPr lang="en-GB" sz="1800" dirty="0"/>
              <a:t> route planning and shipping solution</a:t>
            </a:r>
          </a:p>
          <a:p>
            <a:pPr marL="0" indent="0">
              <a:buNone/>
            </a:pPr>
            <a:endParaRPr lang="en-GB" sz="1800" dirty="0"/>
          </a:p>
          <a:p>
            <a:pPr marL="0" indent="0">
              <a:buNone/>
            </a:pPr>
            <a:r>
              <a:rPr lang="en-GB" sz="1800" dirty="0"/>
              <a:t>Complex route planning for shipping with 20+ stops each using a 100+ vehicles daily.</a:t>
            </a:r>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icture containing text, map&#10;&#10;Description automatically generated">
            <a:extLst>
              <a:ext uri="{FF2B5EF4-FFF2-40B4-BE49-F238E27FC236}">
                <a16:creationId xmlns:a16="http://schemas.microsoft.com/office/drawing/2014/main" id="{739E71C5-F27F-4513-8F69-3043BA5955AC}"/>
              </a:ext>
            </a:extLst>
          </p:cNvPr>
          <p:cNvPicPr>
            <a:picLocks noChangeAspect="1"/>
          </p:cNvPicPr>
          <p:nvPr/>
        </p:nvPicPr>
        <p:blipFill rotWithShape="1">
          <a:blip r:embed="rId2">
            <a:extLst>
              <a:ext uri="{28A0092B-C50C-407E-A947-70E740481C1C}">
                <a14:useLocalDpi xmlns:a14="http://schemas.microsoft.com/office/drawing/2010/main" val="0"/>
              </a:ext>
            </a:extLst>
          </a:blip>
          <a:srcRect l="31636" r="32278" b="1"/>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3656563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1155557" y="4551036"/>
            <a:ext cx="4284420" cy="1687143"/>
          </a:xfrm>
        </p:spPr>
        <p:txBody>
          <a:bodyPr anchor="t">
            <a:normAutofit/>
          </a:bodyPr>
          <a:lstStyle/>
          <a:p>
            <a:r>
              <a:rPr lang="en-US" sz="3700" dirty="0">
                <a:solidFill>
                  <a:schemeClr val="bg1"/>
                </a:solidFill>
              </a:rPr>
              <a:t>Application economy for the Cloud</a:t>
            </a:r>
            <a:endParaRPr lang="en-GB" sz="3700" dirty="0">
              <a:solidFill>
                <a:schemeClr val="bg1"/>
              </a:solidFill>
            </a:endParaRPr>
          </a:p>
        </p:txBody>
      </p:sp>
      <p:sp>
        <p:nvSpPr>
          <p:cNvPr id="12"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map&#10;&#10;Description automatically generated">
            <a:extLst>
              <a:ext uri="{FF2B5EF4-FFF2-40B4-BE49-F238E27FC236}">
                <a16:creationId xmlns:a16="http://schemas.microsoft.com/office/drawing/2014/main" id="{F5D2A63C-C669-493B-91FB-8066F3207977}"/>
              </a:ext>
            </a:extLst>
          </p:cNvPr>
          <p:cNvPicPr>
            <a:picLocks noChangeAspect="1"/>
          </p:cNvPicPr>
          <p:nvPr/>
        </p:nvPicPr>
        <p:blipFill rotWithShape="1">
          <a:blip r:embed="rId2">
            <a:extLst>
              <a:ext uri="{28A0092B-C50C-407E-A947-70E740481C1C}">
                <a14:useLocalDpi xmlns:a14="http://schemas.microsoft.com/office/drawing/2010/main" val="0"/>
              </a:ext>
            </a:extLst>
          </a:blip>
          <a:srcRect r="5365" b="-1"/>
          <a:stretch/>
        </p:blipFill>
        <p:spPr>
          <a:xfrm>
            <a:off x="1155556" y="637762"/>
            <a:ext cx="9889765" cy="3579308"/>
          </a:xfrm>
          <a:prstGeom prst="rect">
            <a:avLst/>
          </a:prstGeom>
        </p:spPr>
      </p:pic>
      <p:sp>
        <p:nvSpPr>
          <p:cNvPr id="14" name="Rectangle 13">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4411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6734649" y="4750698"/>
            <a:ext cx="4310672" cy="1463834"/>
          </a:xfrm>
        </p:spPr>
        <p:txBody>
          <a:bodyPr>
            <a:normAutofit/>
          </a:bodyPr>
          <a:lstStyle/>
          <a:p>
            <a:pPr>
              <a:buFont typeface="Wingdings" panose="05000000000000000000" pitchFamily="2" charset="2"/>
              <a:buChar char="Ø"/>
            </a:pPr>
            <a:r>
              <a:rPr lang="en-GB" sz="1600"/>
              <a:t>Samsara IoT-based telemetry monitoring of lorries</a:t>
            </a:r>
          </a:p>
          <a:p>
            <a:pPr marL="0" indent="0">
              <a:buNone/>
            </a:pPr>
            <a:endParaRPr lang="en-GB" sz="1600"/>
          </a:p>
        </p:txBody>
      </p:sp>
    </p:spTree>
    <p:extLst>
      <p:ext uri="{BB962C8B-B14F-4D97-AF65-F5344CB8AC3E}">
        <p14:creationId xmlns:p14="http://schemas.microsoft.com/office/powerpoint/2010/main" val="3038431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838200" y="723578"/>
            <a:ext cx="4595071" cy="1645501"/>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838200" y="2548467"/>
            <a:ext cx="4595071" cy="3628495"/>
          </a:xfrm>
        </p:spPr>
        <p:txBody>
          <a:bodyPr>
            <a:normAutofit/>
          </a:bodyPr>
          <a:lstStyle/>
          <a:p>
            <a:pPr>
              <a:buFont typeface="Wingdings" panose="05000000000000000000" pitchFamily="2" charset="2"/>
              <a:buChar char="Ø"/>
            </a:pPr>
            <a:r>
              <a:rPr lang="en-GB" sz="2000"/>
              <a:t>Drivers’ Delivery app</a:t>
            </a:r>
          </a:p>
          <a:p>
            <a:pPr>
              <a:buFont typeface="Wingdings" panose="05000000000000000000" pitchFamily="2" charset="2"/>
              <a:buChar char="Ø"/>
            </a:pPr>
            <a:endParaRPr lang="en-GB" sz="2000"/>
          </a:p>
          <a:p>
            <a:pPr marL="0" indent="0">
              <a:buNone/>
            </a:pPr>
            <a:r>
              <a:rPr lang="en-GB" sz="2000"/>
              <a:t>Orders available for editing at the tip of their hand, printing invoices on-site, completely eliminating subsequent credit notes.</a:t>
            </a:r>
          </a:p>
          <a:p>
            <a:pPr marL="0" indent="0">
              <a:buNone/>
            </a:pPr>
            <a:endParaRPr lang="en-GB" sz="2000"/>
          </a:p>
        </p:txBody>
      </p:sp>
      <p:sp>
        <p:nvSpPr>
          <p:cNvPr id="27" name="Rectangle 26">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creenshot of a cell phone&#10;&#10;Description automatically generated">
            <a:extLst>
              <a:ext uri="{FF2B5EF4-FFF2-40B4-BE49-F238E27FC236}">
                <a16:creationId xmlns:a16="http://schemas.microsoft.com/office/drawing/2014/main" id="{0D8916C9-F613-4932-A583-DF5603E608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945" y="321734"/>
            <a:ext cx="1582242" cy="2739814"/>
          </a:xfrm>
          <a:prstGeom prst="rect">
            <a:avLst/>
          </a:prstGeom>
        </p:spPr>
      </p:pic>
      <p:sp>
        <p:nvSpPr>
          <p:cNvPr id="33" name="Rectangle 32">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screenshot of a cell phone&#10;&#10;Description automatically generated">
            <a:extLst>
              <a:ext uri="{FF2B5EF4-FFF2-40B4-BE49-F238E27FC236}">
                <a16:creationId xmlns:a16="http://schemas.microsoft.com/office/drawing/2014/main" id="{C28445DF-9894-43EC-A7E3-E39B114456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2715" y="321734"/>
            <a:ext cx="1664436" cy="2739814"/>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DE9C8324-C135-4D7D-9FB2-BCEA99DCD0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24833" y="3796452"/>
            <a:ext cx="1638334" cy="2559898"/>
          </a:xfrm>
          <a:prstGeom prst="rect">
            <a:avLst/>
          </a:prstGeom>
        </p:spPr>
      </p:pic>
    </p:spTree>
    <p:extLst>
      <p:ext uri="{BB962C8B-B14F-4D97-AF65-F5344CB8AC3E}">
        <p14:creationId xmlns:p14="http://schemas.microsoft.com/office/powerpoint/2010/main" val="8056130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838200" y="723578"/>
            <a:ext cx="4595071" cy="1645501"/>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838200" y="2548467"/>
            <a:ext cx="4595071" cy="3628495"/>
          </a:xfrm>
        </p:spPr>
        <p:txBody>
          <a:bodyPr>
            <a:normAutofit/>
          </a:bodyPr>
          <a:lstStyle/>
          <a:p>
            <a:pPr>
              <a:buFont typeface="Wingdings" panose="05000000000000000000" pitchFamily="2" charset="2"/>
              <a:buChar char="Ø"/>
            </a:pPr>
            <a:r>
              <a:rPr lang="en-GB" sz="2000" dirty="0"/>
              <a:t>In-house developed Warehouse management applications</a:t>
            </a:r>
          </a:p>
          <a:p>
            <a:pPr>
              <a:buFont typeface="Wingdings" panose="05000000000000000000" pitchFamily="2" charset="2"/>
              <a:buChar char="Ø"/>
            </a:pPr>
            <a:endParaRPr lang="en-GB" sz="2000" dirty="0"/>
          </a:p>
          <a:p>
            <a:pPr marL="0" indent="0">
              <a:buNone/>
            </a:pPr>
            <a:r>
              <a:rPr lang="en-GB" sz="2000" dirty="0"/>
              <a:t>Stock cycle counting app</a:t>
            </a:r>
          </a:p>
          <a:p>
            <a:pPr marL="0" indent="0">
              <a:buNone/>
            </a:pPr>
            <a:r>
              <a:rPr lang="en-GB" sz="2000" dirty="0"/>
              <a:t>Picking app</a:t>
            </a:r>
          </a:p>
          <a:p>
            <a:pPr marL="0" indent="0">
              <a:buNone/>
            </a:pPr>
            <a:r>
              <a:rPr lang="en-GB" sz="2000" dirty="0"/>
              <a:t>Goods-in app</a:t>
            </a:r>
          </a:p>
          <a:p>
            <a:pPr marL="0" indent="0">
              <a:buNone/>
            </a:pPr>
            <a:endParaRPr lang="en-GB" sz="2000" dirty="0"/>
          </a:p>
        </p:txBody>
      </p:sp>
      <p:sp>
        <p:nvSpPr>
          <p:cNvPr id="21" name="Rectangle 13">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15">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7">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screenshot of a cell phone&#10;&#10;Description automatically generated">
            <a:extLst>
              <a:ext uri="{FF2B5EF4-FFF2-40B4-BE49-F238E27FC236}">
                <a16:creationId xmlns:a16="http://schemas.microsoft.com/office/drawing/2014/main" id="{3BEE1E3B-5EAE-4CCC-BAF3-E3B1E74937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3026" y="94402"/>
            <a:ext cx="1808225" cy="3200400"/>
          </a:xfrm>
          <a:prstGeom prst="rect">
            <a:avLst/>
          </a:prstGeom>
        </p:spPr>
      </p:pic>
      <p:sp>
        <p:nvSpPr>
          <p:cNvPr id="20" name="Rectangle 19">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descr="A screenshot of a cell phone&#10;&#10;Description automatically generated">
            <a:extLst>
              <a:ext uri="{FF2B5EF4-FFF2-40B4-BE49-F238E27FC236}">
                <a16:creationId xmlns:a16="http://schemas.microsoft.com/office/drawing/2014/main" id="{19464E80-2AC0-4C7C-A5E6-723AC75CD4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5307" y="94402"/>
            <a:ext cx="1992249" cy="32004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E2834F4F-47A7-4803-8D8B-9C92CFBE8D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6363" y="3614765"/>
            <a:ext cx="2110169" cy="3103189"/>
          </a:xfrm>
          <a:prstGeom prst="rect">
            <a:avLst/>
          </a:prstGeom>
        </p:spPr>
      </p:pic>
    </p:spTree>
    <p:extLst>
      <p:ext uri="{BB962C8B-B14F-4D97-AF65-F5344CB8AC3E}">
        <p14:creationId xmlns:p14="http://schemas.microsoft.com/office/powerpoint/2010/main" val="4506538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762001" y="803325"/>
            <a:ext cx="5314536" cy="1325563"/>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762000" y="2279018"/>
            <a:ext cx="5314543" cy="3375920"/>
          </a:xfrm>
        </p:spPr>
        <p:txBody>
          <a:bodyPr anchor="t">
            <a:normAutofit/>
          </a:bodyPr>
          <a:lstStyle/>
          <a:p>
            <a:pPr>
              <a:buFont typeface="Wingdings" panose="05000000000000000000" pitchFamily="2" charset="2"/>
              <a:buChar char="Ø"/>
            </a:pPr>
            <a:r>
              <a:rPr lang="en-GB" sz="1800" dirty="0"/>
              <a:t>SoftCo AP automation</a:t>
            </a:r>
          </a:p>
          <a:p>
            <a:pPr marL="0" indent="0">
              <a:buNone/>
            </a:pPr>
            <a:endParaRPr lang="en-GB" sz="1800" dirty="0"/>
          </a:p>
          <a:p>
            <a:pPr marL="0" indent="0">
              <a:buNone/>
            </a:pPr>
            <a:r>
              <a:rPr lang="en-GB" sz="1800" dirty="0"/>
              <a:t>Automated processing and posting of purchase invoices arriving via e-mail.</a:t>
            </a:r>
          </a:p>
        </p:txBody>
      </p:sp>
      <p:sp>
        <p:nvSpPr>
          <p:cNvPr id="18" name="Freeform: Shape 17">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C3A15CEA-759B-432D-842E-582A480FA7BA}"/>
              </a:ext>
            </a:extLst>
          </p:cNvPr>
          <p:cNvPicPr>
            <a:picLocks noChangeAspect="1"/>
          </p:cNvPicPr>
          <p:nvPr/>
        </p:nvPicPr>
        <p:blipFill rotWithShape="1">
          <a:blip r:embed="rId2"/>
          <a:srcRect l="30359" r="15511"/>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4388026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762001" y="803325"/>
            <a:ext cx="5314536" cy="1325563"/>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762000" y="2279018"/>
            <a:ext cx="5314543" cy="3375920"/>
          </a:xfrm>
        </p:spPr>
        <p:txBody>
          <a:bodyPr anchor="t">
            <a:normAutofit/>
          </a:bodyPr>
          <a:lstStyle/>
          <a:p>
            <a:pPr>
              <a:buFont typeface="Wingdings" panose="05000000000000000000" pitchFamily="2" charset="2"/>
              <a:buChar char="Ø"/>
            </a:pPr>
            <a:r>
              <a:rPr lang="en-GB" sz="1800" dirty="0" err="1"/>
              <a:t>Relex</a:t>
            </a:r>
            <a:r>
              <a:rPr lang="en-GB" sz="1800" dirty="0"/>
              <a:t> Forecasting and Master Planning</a:t>
            </a:r>
          </a:p>
          <a:p>
            <a:pPr>
              <a:buFont typeface="Wingdings" panose="05000000000000000000" pitchFamily="2" charset="2"/>
              <a:buChar char="Ø"/>
            </a:pPr>
            <a:endParaRPr lang="en-GB" sz="1800" dirty="0"/>
          </a:p>
          <a:p>
            <a:pPr marL="0" indent="0">
              <a:buNone/>
            </a:pPr>
            <a:r>
              <a:rPr lang="en-GB" sz="1800" dirty="0"/>
              <a:t>Automated purchase order creation based on previous historical sales, stock levels, market trends.</a:t>
            </a:r>
          </a:p>
          <a:p>
            <a:pPr marL="0" indent="0">
              <a:buNone/>
            </a:pPr>
            <a:endParaRPr lang="en-GB" sz="1800" dirty="0"/>
          </a:p>
        </p:txBody>
      </p:sp>
      <p:sp>
        <p:nvSpPr>
          <p:cNvPr id="22" name="Freeform: Shape 21">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close up of a map&#10;&#10;Description automatically generated">
            <a:extLst>
              <a:ext uri="{FF2B5EF4-FFF2-40B4-BE49-F238E27FC236}">
                <a16:creationId xmlns:a16="http://schemas.microsoft.com/office/drawing/2014/main" id="{9C56223D-B02F-4F95-9C9C-DFCA32409726}"/>
              </a:ext>
            </a:extLst>
          </p:cNvPr>
          <p:cNvPicPr>
            <a:picLocks noChangeAspect="1"/>
          </p:cNvPicPr>
          <p:nvPr/>
        </p:nvPicPr>
        <p:blipFill rotWithShape="1">
          <a:blip r:embed="rId2">
            <a:extLst>
              <a:ext uri="{28A0092B-C50C-407E-A947-70E740481C1C}">
                <a14:useLocalDpi xmlns:a14="http://schemas.microsoft.com/office/drawing/2010/main" val="0"/>
              </a:ext>
            </a:extLst>
          </a:blip>
          <a:srcRect l="24937" r="21895"/>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16885213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a:xfrm>
            <a:off x="838200" y="365125"/>
            <a:ext cx="10515600" cy="1325563"/>
          </a:xfrm>
        </p:spPr>
        <p:txBody>
          <a:bodyPr/>
          <a:lstStyle/>
          <a:p>
            <a:r>
              <a:rPr lang="en-US" dirty="0"/>
              <a:t>Application economy for the Cloud</a:t>
            </a:r>
            <a:endParaRPr lang="en-GB" dirty="0"/>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a:xfrm>
            <a:off x="7956645" y="1825625"/>
            <a:ext cx="4162567" cy="4351338"/>
          </a:xfrm>
        </p:spPr>
        <p:txBody>
          <a:bodyPr/>
          <a:lstStyle/>
          <a:p>
            <a:pPr marL="0" indent="0">
              <a:buNone/>
            </a:pPr>
            <a:r>
              <a:rPr lang="en-GB" dirty="0"/>
              <a:t>Complex infrastructure using Nutanix in a High-Availability cluster</a:t>
            </a:r>
          </a:p>
          <a:p>
            <a:pPr marL="0" indent="0">
              <a:buNone/>
            </a:pPr>
            <a:endParaRPr lang="en-GB" dirty="0"/>
          </a:p>
        </p:txBody>
      </p:sp>
      <p:pic>
        <p:nvPicPr>
          <p:cNvPr id="5" name="Picture 4">
            <a:extLst>
              <a:ext uri="{FF2B5EF4-FFF2-40B4-BE49-F238E27FC236}">
                <a16:creationId xmlns:a16="http://schemas.microsoft.com/office/drawing/2014/main" id="{16209A17-6C31-44A9-BDE8-BEBAE1124894}"/>
              </a:ext>
            </a:extLst>
          </p:cNvPr>
          <p:cNvPicPr>
            <a:picLocks noChangeAspect="1"/>
          </p:cNvPicPr>
          <p:nvPr/>
        </p:nvPicPr>
        <p:blipFill>
          <a:blip r:embed="rId2"/>
          <a:stretch>
            <a:fillRect/>
          </a:stretch>
        </p:blipFill>
        <p:spPr>
          <a:xfrm>
            <a:off x="539570" y="2159813"/>
            <a:ext cx="6792622" cy="3265172"/>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1762583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p:txBody>
          <a:bodyPr/>
          <a:lstStyle/>
          <a:p>
            <a:r>
              <a:rPr lang="en-US" dirty="0"/>
              <a:t>Application economy for the Cloud</a:t>
            </a:r>
            <a:endParaRPr lang="en-GB" dirty="0"/>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p:txBody>
          <a:bodyPr/>
          <a:lstStyle/>
          <a:p>
            <a:pPr marL="0" indent="0">
              <a:buNone/>
            </a:pPr>
            <a:r>
              <a:rPr lang="en-GB" dirty="0"/>
              <a:t>Journey of our system implementation:</a:t>
            </a:r>
          </a:p>
          <a:p>
            <a:r>
              <a:rPr lang="en-US" sz="2400" dirty="0"/>
              <a:t>2004-2005: Initial implementation of Axapta 3.0 with </a:t>
            </a:r>
            <a:r>
              <a:rPr lang="en-US" sz="2400" dirty="0" err="1"/>
              <a:t>eBECS</a:t>
            </a:r>
            <a:endParaRPr lang="en-US" sz="2400" dirty="0"/>
          </a:p>
          <a:p>
            <a:r>
              <a:rPr lang="en-US" sz="2400" dirty="0"/>
              <a:t>2007: Upgrade to Axapta 4.0 with </a:t>
            </a:r>
            <a:r>
              <a:rPr lang="en-US" sz="2400" dirty="0" err="1"/>
              <a:t>eBECS</a:t>
            </a:r>
            <a:r>
              <a:rPr lang="en-US" sz="2400" dirty="0"/>
              <a:t> (TAP)</a:t>
            </a:r>
          </a:p>
          <a:p>
            <a:r>
              <a:rPr lang="en-US" sz="2400" dirty="0"/>
              <a:t>2009: Upgrade to Microsoft Dynamics AX 2009 inhouse (TAP)</a:t>
            </a:r>
          </a:p>
          <a:p>
            <a:r>
              <a:rPr lang="en-US" sz="2400" dirty="0"/>
              <a:t>2012: Upgrade to Microsoft Dynamics AX 2012 RTM inhouse (TAP)</a:t>
            </a:r>
          </a:p>
          <a:p>
            <a:r>
              <a:rPr lang="en-US" sz="2400" dirty="0"/>
              <a:t>2017: Upgrade to Microsoft Dynamics AX 2012 R3 inhouse</a:t>
            </a:r>
          </a:p>
          <a:p>
            <a:r>
              <a:rPr lang="en-US" sz="2400" dirty="0"/>
              <a:t>2019-2020: Upgrade to D365 for Finance + Supply Chain Management</a:t>
            </a:r>
          </a:p>
          <a:p>
            <a:pPr marL="0" indent="0">
              <a:buNone/>
            </a:pPr>
            <a:endParaRPr lang="en-GB" dirty="0"/>
          </a:p>
        </p:txBody>
      </p:sp>
    </p:spTree>
    <p:extLst>
      <p:ext uri="{BB962C8B-B14F-4D97-AF65-F5344CB8AC3E}">
        <p14:creationId xmlns:p14="http://schemas.microsoft.com/office/powerpoint/2010/main" val="3054761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48DDE-4AE0-4F32-9C67-F93199DF58AB}"/>
              </a:ext>
            </a:extLst>
          </p:cNvPr>
          <p:cNvSpPr>
            <a:spLocks noGrp="1"/>
          </p:cNvSpPr>
          <p:nvPr>
            <p:ph type="ctrTitle"/>
          </p:nvPr>
        </p:nvSpPr>
        <p:spPr/>
        <p:txBody>
          <a:bodyPr/>
          <a:lstStyle/>
          <a:p>
            <a:r>
              <a:rPr lang="en-US" dirty="0"/>
              <a:t>Application economy for the Cloud</a:t>
            </a:r>
            <a:endParaRPr lang="en-GB" dirty="0"/>
          </a:p>
        </p:txBody>
      </p:sp>
      <p:sp>
        <p:nvSpPr>
          <p:cNvPr id="3" name="Subtitle 2">
            <a:extLst>
              <a:ext uri="{FF2B5EF4-FFF2-40B4-BE49-F238E27FC236}">
                <a16:creationId xmlns:a16="http://schemas.microsoft.com/office/drawing/2014/main" id="{E70626A2-ADF5-4EF1-BE76-AD241AD58FF7}"/>
              </a:ext>
            </a:extLst>
          </p:cNvPr>
          <p:cNvSpPr>
            <a:spLocks noGrp="1"/>
          </p:cNvSpPr>
          <p:nvPr>
            <p:ph type="subTitle" idx="1"/>
          </p:nvPr>
        </p:nvSpPr>
        <p:spPr/>
        <p:txBody>
          <a:bodyPr/>
          <a:lstStyle/>
          <a:p>
            <a:r>
              <a:rPr lang="en-US" dirty="0"/>
              <a:t>&lt;DEMO&gt;</a:t>
            </a:r>
            <a:endParaRPr lang="en-GB" dirty="0"/>
          </a:p>
        </p:txBody>
      </p:sp>
    </p:spTree>
    <p:extLst>
      <p:ext uri="{BB962C8B-B14F-4D97-AF65-F5344CB8AC3E}">
        <p14:creationId xmlns:p14="http://schemas.microsoft.com/office/powerpoint/2010/main" val="3423200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CB3CE-2236-4C4A-94F7-109E12EA9AC0}"/>
              </a:ext>
            </a:extLst>
          </p:cNvPr>
          <p:cNvSpPr>
            <a:spLocks noGrp="1"/>
          </p:cNvSpPr>
          <p:nvPr>
            <p:ph type="ctrTitle"/>
          </p:nvPr>
        </p:nvSpPr>
        <p:spPr/>
        <p:txBody>
          <a:bodyPr/>
          <a:lstStyle/>
          <a:p>
            <a:r>
              <a:rPr lang="en-US" dirty="0"/>
              <a:t>What can you expect in this session?</a:t>
            </a:r>
            <a:endParaRPr lang="en-GB" dirty="0"/>
          </a:p>
        </p:txBody>
      </p:sp>
    </p:spTree>
    <p:extLst>
      <p:ext uri="{BB962C8B-B14F-4D97-AF65-F5344CB8AC3E}">
        <p14:creationId xmlns:p14="http://schemas.microsoft.com/office/powerpoint/2010/main" val="333033858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DF8576-A6E7-464D-96E6-C4485CB3510A}"/>
              </a:ext>
            </a:extLst>
          </p:cNvPr>
          <p:cNvSpPr>
            <a:spLocks noGrp="1"/>
          </p:cNvSpPr>
          <p:nvPr>
            <p:ph type="ctrTitle"/>
          </p:nvPr>
        </p:nvSpPr>
        <p:spPr>
          <a:xfrm>
            <a:off x="926840" y="2098714"/>
            <a:ext cx="10559765" cy="2387600"/>
          </a:xfrm>
        </p:spPr>
        <p:txBody>
          <a:bodyPr/>
          <a:lstStyle/>
          <a:p>
            <a:r>
              <a:rPr lang="en-US" dirty="0">
                <a:solidFill>
                  <a:schemeClr val="bg1"/>
                </a:solidFill>
              </a:rPr>
              <a:t>Why should we upgrade?!</a:t>
            </a:r>
          </a:p>
        </p:txBody>
      </p:sp>
    </p:spTree>
    <p:extLst>
      <p:ext uri="{BB962C8B-B14F-4D97-AF65-F5344CB8AC3E}">
        <p14:creationId xmlns:p14="http://schemas.microsoft.com/office/powerpoint/2010/main" val="340896312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56015"/>
          </a:xfrm>
        </p:spPr>
        <p:txBody>
          <a:bodyPr anchor="b" anchorCtr="0">
            <a:normAutofit fontScale="90000"/>
          </a:bodyPr>
          <a:lstStyle/>
          <a:p>
            <a:r>
              <a:rPr lang="en-US" dirty="0"/>
              <a:t>Why should we upgrade?!</a:t>
            </a:r>
          </a:p>
        </p:txBody>
      </p:sp>
      <p:grpSp>
        <p:nvGrpSpPr>
          <p:cNvPr id="6" name="Group 5">
            <a:extLst>
              <a:ext uri="{FF2B5EF4-FFF2-40B4-BE49-F238E27FC236}">
                <a16:creationId xmlns:a16="http://schemas.microsoft.com/office/drawing/2014/main" id="{9ED5AFC1-CBCB-4490-99E3-2941CE45DA8B}"/>
              </a:ext>
            </a:extLst>
          </p:cNvPr>
          <p:cNvGrpSpPr/>
          <p:nvPr/>
        </p:nvGrpSpPr>
        <p:grpSpPr>
          <a:xfrm>
            <a:off x="981845" y="1021140"/>
            <a:ext cx="3525653" cy="2157719"/>
            <a:chOff x="840059" y="1021140"/>
            <a:chExt cx="3581399" cy="2667000"/>
          </a:xfrm>
          <a:solidFill>
            <a:srgbClr val="00B0F0"/>
          </a:solidFill>
        </p:grpSpPr>
        <p:sp>
          <p:nvSpPr>
            <p:cNvPr id="7" name="Rectangle 6">
              <a:extLst>
                <a:ext uri="{FF2B5EF4-FFF2-40B4-BE49-F238E27FC236}">
                  <a16:creationId xmlns:a16="http://schemas.microsoft.com/office/drawing/2014/main" id="{FB7EBB2D-1AFA-421E-A5D2-76C028E7819F}"/>
                </a:ext>
              </a:extLst>
            </p:cNvPr>
            <p:cNvSpPr/>
            <p:nvPr/>
          </p:nvSpPr>
          <p:spPr>
            <a:xfrm>
              <a:off x="840059" y="1021140"/>
              <a:ext cx="3581399" cy="2667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dirty="0"/>
            </a:p>
          </p:txBody>
        </p:sp>
        <p:sp>
          <p:nvSpPr>
            <p:cNvPr id="8" name="Text Placeholder 2">
              <a:extLst>
                <a:ext uri="{FF2B5EF4-FFF2-40B4-BE49-F238E27FC236}">
                  <a16:creationId xmlns:a16="http://schemas.microsoft.com/office/drawing/2014/main" id="{2BAA3C69-4BE8-459F-8955-27F1E52D423F}"/>
                </a:ext>
              </a:extLst>
            </p:cNvPr>
            <p:cNvSpPr txBox="1">
              <a:spLocks/>
            </p:cNvSpPr>
            <p:nvPr/>
          </p:nvSpPr>
          <p:spPr>
            <a:xfrm>
              <a:off x="840059" y="1021140"/>
              <a:ext cx="3581399" cy="2667000"/>
            </a:xfrm>
            <a:prstGeom prst="rect">
              <a:avLst/>
            </a:prstGeom>
            <a:grpFill/>
          </p:spPr>
          <p:txBody>
            <a:bodyPr anchor="ctr">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lgn="ctr">
                <a:buNone/>
              </a:pPr>
              <a:r>
                <a:rPr lang="en-US" i="1" dirty="0"/>
                <a:t>“Digital transformation is the change associated with the application of digital technology in all aspects of human society.”</a:t>
              </a:r>
              <a:endParaRPr lang="hu-HU" i="1" dirty="0"/>
            </a:p>
          </p:txBody>
        </p:sp>
      </p:grpSp>
      <p:pic>
        <p:nvPicPr>
          <p:cNvPr id="9" name="Picture Placeholder 6">
            <a:extLst>
              <a:ext uri="{FF2B5EF4-FFF2-40B4-BE49-F238E27FC236}">
                <a16:creationId xmlns:a16="http://schemas.microsoft.com/office/drawing/2014/main" id="{A65E79C8-BAF2-4363-B8DA-6F6E049BC983}"/>
              </a:ext>
            </a:extLst>
          </p:cNvPr>
          <p:cNvPicPr>
            <a:picLocks noChangeAspect="1"/>
          </p:cNvPicPr>
          <p:nvPr/>
        </p:nvPicPr>
        <p:blipFill>
          <a:blip r:embed="rId2">
            <a:extLst>
              <a:ext uri="{28A0092B-C50C-407E-A947-70E740481C1C}">
                <a14:useLocalDpi xmlns:a14="http://schemas.microsoft.com/office/drawing/2010/main" val="0"/>
              </a:ext>
            </a:extLst>
          </a:blip>
          <a:srcRect l="10000" r="10000"/>
          <a:stretch>
            <a:fillRect/>
          </a:stretch>
        </p:blipFill>
        <p:spPr>
          <a:xfrm>
            <a:off x="4880639" y="1021140"/>
            <a:ext cx="6083118" cy="5069266"/>
          </a:xfrm>
          <a:prstGeom prst="rect">
            <a:avLst/>
          </a:prstGeom>
        </p:spPr>
      </p:pic>
      <p:grpSp>
        <p:nvGrpSpPr>
          <p:cNvPr id="10" name="Group 9">
            <a:extLst>
              <a:ext uri="{FF2B5EF4-FFF2-40B4-BE49-F238E27FC236}">
                <a16:creationId xmlns:a16="http://schemas.microsoft.com/office/drawing/2014/main" id="{380EAEC8-6F20-42BC-9562-B97C9BC73A86}"/>
              </a:ext>
            </a:extLst>
          </p:cNvPr>
          <p:cNvGrpSpPr/>
          <p:nvPr/>
        </p:nvGrpSpPr>
        <p:grpSpPr>
          <a:xfrm>
            <a:off x="981844" y="3306638"/>
            <a:ext cx="3525653" cy="2783768"/>
            <a:chOff x="840059" y="1021140"/>
            <a:chExt cx="3581399" cy="2667000"/>
          </a:xfrm>
          <a:solidFill>
            <a:srgbClr val="00B0F0"/>
          </a:solidFill>
        </p:grpSpPr>
        <p:sp>
          <p:nvSpPr>
            <p:cNvPr id="13" name="Rectangle 12">
              <a:extLst>
                <a:ext uri="{FF2B5EF4-FFF2-40B4-BE49-F238E27FC236}">
                  <a16:creationId xmlns:a16="http://schemas.microsoft.com/office/drawing/2014/main" id="{60AFAD36-64A6-4C0F-BEAC-7A412A892EBD}"/>
                </a:ext>
              </a:extLst>
            </p:cNvPr>
            <p:cNvSpPr/>
            <p:nvPr/>
          </p:nvSpPr>
          <p:spPr>
            <a:xfrm>
              <a:off x="840059" y="1021140"/>
              <a:ext cx="3581399" cy="2667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dirty="0"/>
            </a:p>
          </p:txBody>
        </p:sp>
        <p:sp>
          <p:nvSpPr>
            <p:cNvPr id="16" name="Text Placeholder 2">
              <a:extLst>
                <a:ext uri="{FF2B5EF4-FFF2-40B4-BE49-F238E27FC236}">
                  <a16:creationId xmlns:a16="http://schemas.microsoft.com/office/drawing/2014/main" id="{C4194985-44BC-43A0-8730-0E8D105134BF}"/>
                </a:ext>
              </a:extLst>
            </p:cNvPr>
            <p:cNvSpPr txBox="1">
              <a:spLocks/>
            </p:cNvSpPr>
            <p:nvPr/>
          </p:nvSpPr>
          <p:spPr>
            <a:xfrm>
              <a:off x="840059" y="1021140"/>
              <a:ext cx="3581399" cy="2667000"/>
            </a:xfrm>
            <a:prstGeom prst="rect">
              <a:avLst/>
            </a:prstGeom>
            <a:grpFill/>
          </p:spPr>
          <p:txBody>
            <a:bodyPr anchor="ctr">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lgn="ctr">
                <a:buNone/>
              </a:pPr>
              <a:r>
                <a:rPr lang="en-US" i="1" dirty="0"/>
                <a:t>“It is not the strongest of the species that survives, nor the most intelligent that survives. It is the one that is the most adaptable to change.”</a:t>
              </a:r>
            </a:p>
            <a:p>
              <a:pPr marL="0" indent="0" algn="r">
                <a:buNone/>
              </a:pPr>
              <a:r>
                <a:rPr lang="en-US" i="1" dirty="0"/>
                <a:t> </a:t>
              </a:r>
              <a:r>
                <a:rPr lang="en-US" sz="1800" i="1" dirty="0"/>
                <a:t>- Charles Darwin</a:t>
              </a:r>
              <a:endParaRPr lang="hu-HU" sz="1800" i="1" dirty="0"/>
            </a:p>
          </p:txBody>
        </p:sp>
      </p:grpSp>
    </p:spTree>
    <p:extLst>
      <p:ext uri="{BB962C8B-B14F-4D97-AF65-F5344CB8AC3E}">
        <p14:creationId xmlns:p14="http://schemas.microsoft.com/office/powerpoint/2010/main" val="1440063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childTnLst>
                          </p:cTn>
                        </p:par>
                        <p:par>
                          <p:cTn id="8" fill="hold">
                            <p:stCondLst>
                              <p:cond delay="20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par>
                          <p:cTn id="14" fill="hold">
                            <p:stCondLst>
                              <p:cond delay="3000"/>
                            </p:stCondLst>
                            <p:childTnLst>
                              <p:par>
                                <p:cTn id="15" presetID="42"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p:txBody>
          <a:bodyPr vert="horz" lIns="91440" tIns="45720" rIns="91440" bIns="45720" rtlCol="0" anchor="ctr">
            <a:normAutofit/>
          </a:bodyPr>
          <a:lstStyle/>
          <a:p>
            <a:r>
              <a:rPr lang="en-US" dirty="0"/>
              <a:t>Why should we upgrade?!</a:t>
            </a:r>
          </a:p>
        </p:txBody>
      </p:sp>
      <p:sp>
        <p:nvSpPr>
          <p:cNvPr id="2" name="Content Placeholder 1">
            <a:extLst>
              <a:ext uri="{FF2B5EF4-FFF2-40B4-BE49-F238E27FC236}">
                <a16:creationId xmlns:a16="http://schemas.microsoft.com/office/drawing/2014/main" id="{D1A07E6C-82B3-4C31-917D-99CAF733CC77}"/>
              </a:ext>
            </a:extLst>
          </p:cNvPr>
          <p:cNvSpPr>
            <a:spLocks noGrp="1"/>
          </p:cNvSpPr>
          <p:nvPr>
            <p:ph idx="1"/>
          </p:nvPr>
        </p:nvSpPr>
        <p:spPr/>
        <p:txBody>
          <a:bodyPr>
            <a:normAutofit fontScale="92500"/>
          </a:bodyPr>
          <a:lstStyle/>
          <a:p>
            <a:pPr marL="0" indent="0">
              <a:buNone/>
            </a:pPr>
            <a:r>
              <a:rPr lang="en-US" dirty="0"/>
              <a:t>Disruptive technology we are using relies on historical data, which has great value for our company:</a:t>
            </a:r>
          </a:p>
          <a:p>
            <a:r>
              <a:rPr lang="en-US" sz="2400" dirty="0"/>
              <a:t>Predictive analytics with AI and Machine Learning:</a:t>
            </a:r>
          </a:p>
          <a:p>
            <a:pPr lvl="1"/>
            <a:r>
              <a:rPr lang="en-US" sz="2000" dirty="0"/>
              <a:t>Pre-filling customer sales basket based on previous purchases with personalized items</a:t>
            </a:r>
          </a:p>
          <a:p>
            <a:pPr lvl="1"/>
            <a:r>
              <a:rPr lang="en-US" sz="2000" dirty="0"/>
              <a:t>Up-selling items for customers based on the category they fall into (restaurant type)</a:t>
            </a:r>
          </a:p>
          <a:p>
            <a:pPr lvl="1"/>
            <a:r>
              <a:rPr lang="en-US" sz="2000" dirty="0"/>
              <a:t>Frequently bought together items using pattern recognition</a:t>
            </a:r>
          </a:p>
          <a:p>
            <a:r>
              <a:rPr lang="en-US" sz="2400" dirty="0"/>
              <a:t>IoT sensors in Delivery vehicles for measuring temperature deviations in freezer and chiller compartments</a:t>
            </a:r>
          </a:p>
          <a:p>
            <a:r>
              <a:rPr lang="en-US" sz="2400" dirty="0"/>
              <a:t>Generating Call sheets for </a:t>
            </a:r>
            <a:r>
              <a:rPr lang="en-US" sz="2400" dirty="0" err="1"/>
              <a:t>Telesales</a:t>
            </a:r>
            <a:r>
              <a:rPr lang="en-US" sz="2400" dirty="0"/>
              <a:t> Agents</a:t>
            </a:r>
          </a:p>
          <a:p>
            <a:r>
              <a:rPr lang="en-US" sz="2400" dirty="0"/>
              <a:t>Setting Item prices based on Purchase and Sales trends using </a:t>
            </a:r>
            <a:r>
              <a:rPr lang="en-US" sz="2400" dirty="0" err="1"/>
              <a:t>PowerBI</a:t>
            </a:r>
            <a:r>
              <a:rPr lang="en-US" sz="2400" dirty="0"/>
              <a:t> reports</a:t>
            </a:r>
          </a:p>
          <a:p>
            <a:r>
              <a:rPr lang="en-US" sz="2400" dirty="0"/>
              <a:t>Keeping track of Customers for churn and business ownership changes</a:t>
            </a:r>
          </a:p>
          <a:p>
            <a:endParaRPr lang="en-US" sz="2400" dirty="0"/>
          </a:p>
          <a:p>
            <a:pPr marL="0" indent="0">
              <a:buNone/>
            </a:pPr>
            <a:endParaRPr lang="en-US" dirty="0"/>
          </a:p>
          <a:p>
            <a:endParaRPr lang="en-GB" dirty="0"/>
          </a:p>
        </p:txBody>
      </p:sp>
    </p:spTree>
    <p:extLst>
      <p:ext uri="{BB962C8B-B14F-4D97-AF65-F5344CB8AC3E}">
        <p14:creationId xmlns:p14="http://schemas.microsoft.com/office/powerpoint/2010/main" val="10838936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p:txBody>
          <a:bodyPr vert="horz" lIns="91440" tIns="45720" rIns="91440" bIns="45720" rtlCol="0" anchor="ctr">
            <a:normAutofit/>
          </a:bodyPr>
          <a:lstStyle/>
          <a:p>
            <a:r>
              <a:rPr lang="en-US" dirty="0"/>
              <a:t>Why should we upgrade?!</a:t>
            </a:r>
          </a:p>
        </p:txBody>
      </p:sp>
      <p:sp>
        <p:nvSpPr>
          <p:cNvPr id="2" name="Content Placeholder 1">
            <a:extLst>
              <a:ext uri="{FF2B5EF4-FFF2-40B4-BE49-F238E27FC236}">
                <a16:creationId xmlns:a16="http://schemas.microsoft.com/office/drawing/2014/main" id="{7881A456-6D7A-42A3-A44F-EE4C6F2CA4CB}"/>
              </a:ext>
            </a:extLst>
          </p:cNvPr>
          <p:cNvSpPr>
            <a:spLocks noGrp="1"/>
          </p:cNvSpPr>
          <p:nvPr>
            <p:ph idx="1"/>
          </p:nvPr>
        </p:nvSpPr>
        <p:spPr/>
        <p:txBody>
          <a:bodyPr/>
          <a:lstStyle/>
          <a:p>
            <a:pPr marL="0" indent="0">
              <a:buNone/>
            </a:pPr>
            <a:r>
              <a:rPr lang="en-US" dirty="0"/>
              <a:t>What does it currently cost to run AX 2012 R3?</a:t>
            </a:r>
          </a:p>
          <a:p>
            <a:r>
              <a:rPr lang="en-US" dirty="0"/>
              <a:t>IT staff (ERP, Infrastructure, Networking, </a:t>
            </a:r>
            <a:r>
              <a:rPr lang="en-US" dirty="0" err="1"/>
              <a:t>HelpDesk</a:t>
            </a:r>
            <a:r>
              <a:rPr lang="en-US" dirty="0"/>
              <a:t>, SQL)</a:t>
            </a:r>
          </a:p>
          <a:p>
            <a:r>
              <a:rPr lang="en-US" dirty="0"/>
              <a:t>Software maintenance fee</a:t>
            </a:r>
          </a:p>
          <a:p>
            <a:r>
              <a:rPr lang="en-US" dirty="0"/>
              <a:t>New hardware every 5 years (or less) due to vendor warranty</a:t>
            </a:r>
          </a:p>
          <a:p>
            <a:r>
              <a:rPr lang="en-US" dirty="0"/>
              <a:t>Maintaining a Disaster Recovery site in an active-active setup</a:t>
            </a:r>
          </a:p>
          <a:p>
            <a:r>
              <a:rPr lang="en-US" dirty="0"/>
              <a:t>Redundant ISP line lease with low latency between sites</a:t>
            </a:r>
          </a:p>
          <a:p>
            <a:pPr marL="0" indent="0">
              <a:buNone/>
            </a:pPr>
            <a:endParaRPr lang="en-US" dirty="0"/>
          </a:p>
        </p:txBody>
      </p:sp>
    </p:spTree>
    <p:extLst>
      <p:ext uri="{BB962C8B-B14F-4D97-AF65-F5344CB8AC3E}">
        <p14:creationId xmlns:p14="http://schemas.microsoft.com/office/powerpoint/2010/main" val="163026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p:txBody>
          <a:bodyPr vert="horz" lIns="91440" tIns="45720" rIns="91440" bIns="45720" rtlCol="0" anchor="ctr">
            <a:normAutofit/>
          </a:bodyPr>
          <a:lstStyle/>
          <a:p>
            <a:r>
              <a:rPr lang="en-US" dirty="0"/>
              <a:t>Why should we upgrade?!</a:t>
            </a:r>
          </a:p>
        </p:txBody>
      </p:sp>
      <p:sp>
        <p:nvSpPr>
          <p:cNvPr id="2" name="Content Placeholder 1">
            <a:extLst>
              <a:ext uri="{FF2B5EF4-FFF2-40B4-BE49-F238E27FC236}">
                <a16:creationId xmlns:a16="http://schemas.microsoft.com/office/drawing/2014/main" id="{DE52DAC0-E8BD-495F-A5E9-65FA6A208FFF}"/>
              </a:ext>
            </a:extLst>
          </p:cNvPr>
          <p:cNvSpPr>
            <a:spLocks noGrp="1"/>
          </p:cNvSpPr>
          <p:nvPr>
            <p:ph idx="1"/>
          </p:nvPr>
        </p:nvSpPr>
        <p:spPr/>
        <p:txBody>
          <a:bodyPr>
            <a:normAutofit lnSpcReduction="10000"/>
          </a:bodyPr>
          <a:lstStyle/>
          <a:p>
            <a:pPr marL="0" indent="0">
              <a:buNone/>
            </a:pPr>
            <a:r>
              <a:rPr lang="en-US" dirty="0"/>
              <a:t>What will it cost to run MSDyn365FO?</a:t>
            </a:r>
          </a:p>
          <a:p>
            <a:r>
              <a:rPr lang="en-US" dirty="0"/>
              <a:t>IT staff (ERP, </a:t>
            </a:r>
            <a:r>
              <a:rPr lang="en-US" strike="sngStrike" dirty="0"/>
              <a:t>Infrastructure</a:t>
            </a:r>
            <a:r>
              <a:rPr lang="en-US" dirty="0"/>
              <a:t>, Networking, </a:t>
            </a:r>
            <a:r>
              <a:rPr lang="en-US" dirty="0" err="1"/>
              <a:t>HelpDesk</a:t>
            </a:r>
            <a:r>
              <a:rPr lang="en-US" dirty="0"/>
              <a:t>, </a:t>
            </a:r>
            <a:r>
              <a:rPr lang="en-US" strike="sngStrike" dirty="0"/>
              <a:t>SQL</a:t>
            </a:r>
            <a:r>
              <a:rPr lang="en-US" dirty="0"/>
              <a:t>)</a:t>
            </a:r>
          </a:p>
          <a:p>
            <a:r>
              <a:rPr lang="en-US" dirty="0"/>
              <a:t>Software maintenance fee</a:t>
            </a:r>
          </a:p>
          <a:p>
            <a:r>
              <a:rPr lang="en-US" strike="sngStrike" dirty="0"/>
              <a:t>New hardware every 5 years (or less) due to vendor warranty</a:t>
            </a:r>
          </a:p>
          <a:p>
            <a:r>
              <a:rPr lang="en-US" strike="sngStrike" dirty="0"/>
              <a:t>Maintaining a Disaster Recovery site in an active-active setup</a:t>
            </a:r>
          </a:p>
          <a:p>
            <a:r>
              <a:rPr lang="en-US" strike="sngStrike" dirty="0"/>
              <a:t>Redundant ISP line lease with low latency between sites</a:t>
            </a:r>
          </a:p>
          <a:p>
            <a:r>
              <a:rPr lang="en-US" dirty="0"/>
              <a:t>Good internet connectivity for the chosen Azure site (ExpressRoute?)</a:t>
            </a:r>
          </a:p>
          <a:p>
            <a:r>
              <a:rPr lang="en-US" dirty="0"/>
              <a:t>Storage fee for the DB</a:t>
            </a:r>
          </a:p>
          <a:p>
            <a:pPr marL="0" indent="0">
              <a:buNone/>
            </a:pPr>
            <a:endParaRPr lang="en-US" dirty="0"/>
          </a:p>
          <a:p>
            <a:pPr marL="0" indent="0">
              <a:buNone/>
            </a:pPr>
            <a:endParaRPr lang="en-GB" dirty="0"/>
          </a:p>
        </p:txBody>
      </p:sp>
    </p:spTree>
    <p:extLst>
      <p:ext uri="{BB962C8B-B14F-4D97-AF65-F5344CB8AC3E}">
        <p14:creationId xmlns:p14="http://schemas.microsoft.com/office/powerpoint/2010/main" val="1620942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7F628-CA9F-4B3A-9111-D8B6FDB61F9C}"/>
              </a:ext>
            </a:extLst>
          </p:cNvPr>
          <p:cNvSpPr>
            <a:spLocks noGrp="1"/>
          </p:cNvSpPr>
          <p:nvPr>
            <p:ph type="title"/>
          </p:nvPr>
        </p:nvSpPr>
        <p:spPr/>
        <p:txBody>
          <a:bodyPr/>
          <a:lstStyle/>
          <a:p>
            <a:r>
              <a:rPr lang="en-US" dirty="0"/>
              <a:t>Why should we upgrade?!</a:t>
            </a:r>
            <a:endParaRPr lang="en-GB" dirty="0"/>
          </a:p>
        </p:txBody>
      </p:sp>
      <p:sp>
        <p:nvSpPr>
          <p:cNvPr id="3" name="Text Placeholder 2">
            <a:extLst>
              <a:ext uri="{FF2B5EF4-FFF2-40B4-BE49-F238E27FC236}">
                <a16:creationId xmlns:a16="http://schemas.microsoft.com/office/drawing/2014/main" id="{1ADC1DA6-78B3-484B-89D1-2E15D85A6745}"/>
              </a:ext>
            </a:extLst>
          </p:cNvPr>
          <p:cNvSpPr>
            <a:spLocks noGrp="1"/>
          </p:cNvSpPr>
          <p:nvPr>
            <p:ph type="body" idx="1"/>
          </p:nvPr>
        </p:nvSpPr>
        <p:spPr/>
        <p:txBody>
          <a:bodyPr/>
          <a:lstStyle/>
          <a:p>
            <a:r>
              <a:rPr lang="en-GB" dirty="0"/>
              <a:t>Pros</a:t>
            </a:r>
          </a:p>
        </p:txBody>
      </p:sp>
      <p:sp>
        <p:nvSpPr>
          <p:cNvPr id="4" name="Content Placeholder 3">
            <a:extLst>
              <a:ext uri="{FF2B5EF4-FFF2-40B4-BE49-F238E27FC236}">
                <a16:creationId xmlns:a16="http://schemas.microsoft.com/office/drawing/2014/main" id="{61963FDA-992D-45CD-A73D-2CA180671980}"/>
              </a:ext>
            </a:extLst>
          </p:cNvPr>
          <p:cNvSpPr>
            <a:spLocks noGrp="1"/>
          </p:cNvSpPr>
          <p:nvPr>
            <p:ph sz="half" idx="2"/>
          </p:nvPr>
        </p:nvSpPr>
        <p:spPr/>
        <p:txBody>
          <a:bodyPr>
            <a:normAutofit fontScale="92500" lnSpcReduction="10000"/>
          </a:bodyPr>
          <a:lstStyle/>
          <a:p>
            <a:r>
              <a:rPr lang="en-GB" dirty="0"/>
              <a:t>Evergreen version with regular feature updates</a:t>
            </a:r>
          </a:p>
          <a:p>
            <a:r>
              <a:rPr lang="en-GB" dirty="0"/>
              <a:t>Reduction in maintenance effort</a:t>
            </a:r>
          </a:p>
          <a:p>
            <a:r>
              <a:rPr lang="en-GB" dirty="0"/>
              <a:t>Upgrading becomes simpler with Extensibility model</a:t>
            </a:r>
          </a:p>
          <a:p>
            <a:r>
              <a:rPr lang="en-GB" dirty="0"/>
              <a:t>Scalability based on business growth</a:t>
            </a:r>
          </a:p>
          <a:p>
            <a:r>
              <a:rPr lang="en-GB" dirty="0"/>
              <a:t>Better support from Microsoft FTEs</a:t>
            </a:r>
          </a:p>
        </p:txBody>
      </p:sp>
      <p:sp>
        <p:nvSpPr>
          <p:cNvPr id="5" name="Text Placeholder 4">
            <a:extLst>
              <a:ext uri="{FF2B5EF4-FFF2-40B4-BE49-F238E27FC236}">
                <a16:creationId xmlns:a16="http://schemas.microsoft.com/office/drawing/2014/main" id="{3B806DA0-8966-452A-AF0A-297A5F233C10}"/>
              </a:ext>
            </a:extLst>
          </p:cNvPr>
          <p:cNvSpPr>
            <a:spLocks noGrp="1"/>
          </p:cNvSpPr>
          <p:nvPr>
            <p:ph type="body" sz="quarter" idx="3"/>
          </p:nvPr>
        </p:nvSpPr>
        <p:spPr/>
        <p:txBody>
          <a:bodyPr/>
          <a:lstStyle/>
          <a:p>
            <a:r>
              <a:rPr lang="en-GB" dirty="0"/>
              <a:t>Cons</a:t>
            </a:r>
          </a:p>
        </p:txBody>
      </p:sp>
      <p:sp>
        <p:nvSpPr>
          <p:cNvPr id="6" name="Content Placeholder 5">
            <a:extLst>
              <a:ext uri="{FF2B5EF4-FFF2-40B4-BE49-F238E27FC236}">
                <a16:creationId xmlns:a16="http://schemas.microsoft.com/office/drawing/2014/main" id="{ACDEB5AC-5D52-4673-B5EC-AFC7E43AB211}"/>
              </a:ext>
            </a:extLst>
          </p:cNvPr>
          <p:cNvSpPr>
            <a:spLocks noGrp="1"/>
          </p:cNvSpPr>
          <p:nvPr>
            <p:ph sz="quarter" idx="4"/>
          </p:nvPr>
        </p:nvSpPr>
        <p:spPr/>
        <p:txBody>
          <a:bodyPr>
            <a:normAutofit fontScale="92500" lnSpcReduction="10000"/>
          </a:bodyPr>
          <a:lstStyle/>
          <a:p>
            <a:r>
              <a:rPr lang="en-GB" dirty="0"/>
              <a:t>License cost predictability and model changes</a:t>
            </a:r>
          </a:p>
          <a:p>
            <a:r>
              <a:rPr lang="en-GB" dirty="0"/>
              <a:t>Relying on Microsoft for releases to Production</a:t>
            </a:r>
          </a:p>
        </p:txBody>
      </p:sp>
    </p:spTree>
    <p:extLst>
      <p:ext uri="{BB962C8B-B14F-4D97-AF65-F5344CB8AC3E}">
        <p14:creationId xmlns:p14="http://schemas.microsoft.com/office/powerpoint/2010/main" val="4222740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1D74B-24C4-4A96-8A01-7DE101D18CA4}"/>
              </a:ext>
            </a:extLst>
          </p:cNvPr>
          <p:cNvSpPr>
            <a:spLocks noGrp="1"/>
          </p:cNvSpPr>
          <p:nvPr>
            <p:ph type="ctrTitle"/>
          </p:nvPr>
        </p:nvSpPr>
        <p:spPr>
          <a:xfrm>
            <a:off x="926841" y="2098714"/>
            <a:ext cx="9144000" cy="2387600"/>
          </a:xfrm>
        </p:spPr>
        <p:txBody>
          <a:bodyPr/>
          <a:lstStyle/>
          <a:p>
            <a:r>
              <a:rPr lang="en-GB" dirty="0"/>
              <a:t>Planning, effort and execution</a:t>
            </a:r>
          </a:p>
        </p:txBody>
      </p:sp>
    </p:spTree>
    <p:extLst>
      <p:ext uri="{BB962C8B-B14F-4D97-AF65-F5344CB8AC3E}">
        <p14:creationId xmlns:p14="http://schemas.microsoft.com/office/powerpoint/2010/main" val="158231823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39486-4353-4C12-9C74-6CE05883FDD6}"/>
              </a:ext>
            </a:extLst>
          </p:cNvPr>
          <p:cNvSpPr>
            <a:spLocks noGrp="1"/>
          </p:cNvSpPr>
          <p:nvPr>
            <p:ph type="title"/>
          </p:nvPr>
        </p:nvSpPr>
        <p:spPr/>
        <p:txBody>
          <a:bodyPr/>
          <a:lstStyle/>
          <a:p>
            <a:r>
              <a:rPr lang="en-GB" dirty="0"/>
              <a:t>Planning, effort and execution</a:t>
            </a:r>
          </a:p>
        </p:txBody>
      </p:sp>
      <p:sp>
        <p:nvSpPr>
          <p:cNvPr id="3" name="Content Placeholder 2">
            <a:extLst>
              <a:ext uri="{FF2B5EF4-FFF2-40B4-BE49-F238E27FC236}">
                <a16:creationId xmlns:a16="http://schemas.microsoft.com/office/drawing/2014/main" id="{37F0CF69-9AFE-41F8-88DE-CD845586FE58}"/>
              </a:ext>
            </a:extLst>
          </p:cNvPr>
          <p:cNvSpPr>
            <a:spLocks noGrp="1"/>
          </p:cNvSpPr>
          <p:nvPr>
            <p:ph idx="1"/>
          </p:nvPr>
        </p:nvSpPr>
        <p:spPr/>
        <p:txBody>
          <a:bodyPr/>
          <a:lstStyle/>
          <a:p>
            <a:pPr marL="0" indent="0">
              <a:buNone/>
            </a:pPr>
            <a:r>
              <a:rPr lang="en-GB" dirty="0"/>
              <a:t>What is required to relocate to the cloud?</a:t>
            </a:r>
          </a:p>
          <a:p>
            <a:r>
              <a:rPr lang="en-GB" dirty="0"/>
              <a:t>Assess and identify what software to keep or replace</a:t>
            </a:r>
          </a:p>
          <a:p>
            <a:r>
              <a:rPr lang="en-GB" dirty="0"/>
              <a:t>Raw technical upgrade of the codebase using Extensibility</a:t>
            </a:r>
          </a:p>
          <a:p>
            <a:r>
              <a:rPr lang="en-GB" dirty="0"/>
              <a:t>Data upgrade / migration</a:t>
            </a:r>
          </a:p>
          <a:p>
            <a:r>
              <a:rPr lang="en-GB" dirty="0"/>
              <a:t>Functional testing to identify gaps in features and configuration</a:t>
            </a:r>
          </a:p>
          <a:p>
            <a:r>
              <a:rPr lang="en-GB" dirty="0"/>
              <a:t>Redesign and/or clean implementation of business requirements</a:t>
            </a:r>
          </a:p>
          <a:p>
            <a:r>
              <a:rPr lang="en-GB" dirty="0"/>
              <a:t>Test case development, automated testing scripts</a:t>
            </a:r>
          </a:p>
          <a:p>
            <a:endParaRPr lang="en-GB" dirty="0"/>
          </a:p>
        </p:txBody>
      </p:sp>
    </p:spTree>
    <p:extLst>
      <p:ext uri="{BB962C8B-B14F-4D97-AF65-F5344CB8AC3E}">
        <p14:creationId xmlns:p14="http://schemas.microsoft.com/office/powerpoint/2010/main" val="3042307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D0DA47-B8D3-446A-A783-A94B2A3C692F}"/>
              </a:ext>
            </a:extLst>
          </p:cNvPr>
          <p:cNvSpPr>
            <a:spLocks noGrp="1"/>
          </p:cNvSpPr>
          <p:nvPr>
            <p:ph type="ctrTitle"/>
          </p:nvPr>
        </p:nvSpPr>
        <p:spPr/>
        <p:txBody>
          <a:bodyPr/>
          <a:lstStyle/>
          <a:p>
            <a:r>
              <a:rPr lang="en-GB" dirty="0"/>
              <a:t>Planning, effort and execution</a:t>
            </a:r>
          </a:p>
        </p:txBody>
      </p:sp>
      <p:sp>
        <p:nvSpPr>
          <p:cNvPr id="3" name="Text Placeholder 2">
            <a:extLst>
              <a:ext uri="{FF2B5EF4-FFF2-40B4-BE49-F238E27FC236}">
                <a16:creationId xmlns:a16="http://schemas.microsoft.com/office/drawing/2014/main" id="{98F1ADFC-CD44-46E9-8021-92B352299EDD}"/>
              </a:ext>
            </a:extLst>
          </p:cNvPr>
          <p:cNvSpPr>
            <a:spLocks noGrp="1"/>
          </p:cNvSpPr>
          <p:nvPr>
            <p:ph type="subTitle" idx="1"/>
          </p:nvPr>
        </p:nvSpPr>
        <p:spPr/>
        <p:txBody>
          <a:bodyPr/>
          <a:lstStyle/>
          <a:p>
            <a:r>
              <a:rPr lang="en-GB" dirty="0"/>
              <a:t>What can you do now to prepare for an upgrade?</a:t>
            </a:r>
          </a:p>
        </p:txBody>
      </p:sp>
    </p:spTree>
    <p:extLst>
      <p:ext uri="{BB962C8B-B14F-4D97-AF65-F5344CB8AC3E}">
        <p14:creationId xmlns:p14="http://schemas.microsoft.com/office/powerpoint/2010/main" val="290443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39486-4353-4C12-9C74-6CE05883FDD6}"/>
              </a:ext>
            </a:extLst>
          </p:cNvPr>
          <p:cNvSpPr>
            <a:spLocks noGrp="1"/>
          </p:cNvSpPr>
          <p:nvPr>
            <p:ph type="title"/>
          </p:nvPr>
        </p:nvSpPr>
        <p:spPr/>
        <p:txBody>
          <a:bodyPr/>
          <a:lstStyle/>
          <a:p>
            <a:r>
              <a:rPr lang="en-GB" dirty="0"/>
              <a:t>Planning, effort and execution</a:t>
            </a:r>
          </a:p>
        </p:txBody>
      </p:sp>
      <p:sp>
        <p:nvSpPr>
          <p:cNvPr id="3" name="Content Placeholder 2">
            <a:extLst>
              <a:ext uri="{FF2B5EF4-FFF2-40B4-BE49-F238E27FC236}">
                <a16:creationId xmlns:a16="http://schemas.microsoft.com/office/drawing/2014/main" id="{37F0CF69-9AFE-41F8-88DE-CD845586FE58}"/>
              </a:ext>
            </a:extLst>
          </p:cNvPr>
          <p:cNvSpPr>
            <a:spLocks noGrp="1"/>
          </p:cNvSpPr>
          <p:nvPr>
            <p:ph idx="1"/>
          </p:nvPr>
        </p:nvSpPr>
        <p:spPr/>
        <p:txBody>
          <a:bodyPr>
            <a:normAutofit fontScale="92500" lnSpcReduction="20000"/>
          </a:bodyPr>
          <a:lstStyle/>
          <a:p>
            <a:pPr marL="0" indent="0">
              <a:buNone/>
            </a:pPr>
            <a:r>
              <a:rPr lang="en-US" dirty="0"/>
              <a:t>Functional upgrade:</a:t>
            </a:r>
          </a:p>
          <a:p>
            <a:r>
              <a:rPr lang="en-US" dirty="0"/>
              <a:t>Standardize customized features</a:t>
            </a:r>
          </a:p>
          <a:p>
            <a:r>
              <a:rPr lang="en-US" dirty="0"/>
              <a:t>Reconfigure the system</a:t>
            </a:r>
          </a:p>
          <a:p>
            <a:r>
              <a:rPr lang="en-US" dirty="0"/>
              <a:t>Utilize new functionality</a:t>
            </a:r>
          </a:p>
          <a:p>
            <a:pPr marL="0" indent="0">
              <a:buNone/>
            </a:pPr>
            <a:r>
              <a:rPr lang="en-US" dirty="0"/>
              <a:t>Technical upgrade:</a:t>
            </a:r>
          </a:p>
          <a:p>
            <a:r>
              <a:rPr lang="en-US" dirty="0"/>
              <a:t>Remove unused objects (tables, indexes, business logic, …)</a:t>
            </a:r>
          </a:p>
          <a:p>
            <a:r>
              <a:rPr lang="en-US" dirty="0"/>
              <a:t>Redesign deprecated features (AIF, Document attachments, Direct SQL, …)</a:t>
            </a:r>
          </a:p>
          <a:p>
            <a:pPr marL="0" indent="0">
              <a:buNone/>
            </a:pPr>
            <a:r>
              <a:rPr lang="en-US" dirty="0"/>
              <a:t>Data upgrade:</a:t>
            </a:r>
          </a:p>
          <a:p>
            <a:r>
              <a:rPr lang="en-US" dirty="0"/>
              <a:t>Purge and Archive unnecessary data</a:t>
            </a:r>
          </a:p>
          <a:p>
            <a:r>
              <a:rPr lang="en-US" dirty="0"/>
              <a:t>Prepare the Database for transfer to the cloud</a:t>
            </a:r>
          </a:p>
          <a:p>
            <a:pPr marL="0" indent="0">
              <a:buNone/>
            </a:pPr>
            <a:endParaRPr lang="en-GB" dirty="0"/>
          </a:p>
        </p:txBody>
      </p:sp>
    </p:spTree>
    <p:extLst>
      <p:ext uri="{BB962C8B-B14F-4D97-AF65-F5344CB8AC3E}">
        <p14:creationId xmlns:p14="http://schemas.microsoft.com/office/powerpoint/2010/main" val="1985417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0A5B9-8FE2-42A6-B80A-716BA6D844CC}"/>
              </a:ext>
            </a:extLst>
          </p:cNvPr>
          <p:cNvSpPr>
            <a:spLocks noGrp="1"/>
          </p:cNvSpPr>
          <p:nvPr>
            <p:ph type="title"/>
          </p:nvPr>
        </p:nvSpPr>
        <p:spPr/>
        <p:txBody>
          <a:bodyPr/>
          <a:lstStyle/>
          <a:p>
            <a:r>
              <a:rPr lang="en-US" dirty="0"/>
              <a:t>What can you expect in this session?</a:t>
            </a:r>
            <a:endParaRPr lang="en-GB" dirty="0"/>
          </a:p>
        </p:txBody>
      </p:sp>
      <p:sp>
        <p:nvSpPr>
          <p:cNvPr id="3" name="Content Placeholder 2">
            <a:extLst>
              <a:ext uri="{FF2B5EF4-FFF2-40B4-BE49-F238E27FC236}">
                <a16:creationId xmlns:a16="http://schemas.microsoft.com/office/drawing/2014/main" id="{BCAF1C65-44AA-4A96-B355-EF8507DE931D}"/>
              </a:ext>
            </a:extLst>
          </p:cNvPr>
          <p:cNvSpPr>
            <a:spLocks noGrp="1"/>
          </p:cNvSpPr>
          <p:nvPr>
            <p:ph idx="1"/>
          </p:nvPr>
        </p:nvSpPr>
        <p:spPr/>
        <p:txBody>
          <a:bodyPr>
            <a:normAutofit lnSpcReduction="10000"/>
          </a:bodyPr>
          <a:lstStyle/>
          <a:p>
            <a:pPr marL="0" indent="-7937">
              <a:buNone/>
            </a:pPr>
            <a:r>
              <a:rPr lang="en-US" dirty="0"/>
              <a:t>Part I:</a:t>
            </a:r>
          </a:p>
          <a:p>
            <a:pPr marL="334963" indent="-342900"/>
            <a:r>
              <a:rPr lang="en-US" dirty="0"/>
              <a:t>History and the business profile of JJ Food Services</a:t>
            </a:r>
          </a:p>
          <a:p>
            <a:pPr marL="334963" indent="-342900"/>
            <a:r>
              <a:rPr lang="en-US" dirty="0"/>
              <a:t>Why should we move to the Cloud?! </a:t>
            </a:r>
          </a:p>
          <a:p>
            <a:pPr marL="334963" indent="-342900"/>
            <a:r>
              <a:rPr lang="en-US" dirty="0"/>
              <a:t>What is required to run a successful upgrade?</a:t>
            </a:r>
          </a:p>
          <a:p>
            <a:pPr marL="334963" indent="-342900"/>
            <a:r>
              <a:rPr lang="en-US" dirty="0"/>
              <a:t>What can we do now to get ready?</a:t>
            </a:r>
          </a:p>
          <a:p>
            <a:pPr marL="0" indent="-7937">
              <a:buNone/>
            </a:pPr>
            <a:r>
              <a:rPr lang="en-US" dirty="0"/>
              <a:t>Part II:</a:t>
            </a:r>
          </a:p>
          <a:p>
            <a:pPr marL="334963" indent="-342900"/>
            <a:r>
              <a:rPr lang="en-US" dirty="0"/>
              <a:t>Code upgrade best practices</a:t>
            </a:r>
          </a:p>
          <a:p>
            <a:pPr marL="334963" indent="-342900"/>
            <a:r>
              <a:rPr lang="en-US" dirty="0"/>
              <a:t>Preparations for a data upgrade</a:t>
            </a:r>
          </a:p>
          <a:p>
            <a:pPr marL="334963" indent="-342900"/>
            <a:r>
              <a:rPr lang="en-US" dirty="0"/>
              <a:t>Relocating to the cloud</a:t>
            </a:r>
            <a:endParaRPr lang="en-GB" dirty="0"/>
          </a:p>
        </p:txBody>
      </p:sp>
    </p:spTree>
    <p:extLst>
      <p:ext uri="{BB962C8B-B14F-4D97-AF65-F5344CB8AC3E}">
        <p14:creationId xmlns:p14="http://schemas.microsoft.com/office/powerpoint/2010/main" val="3906540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p:txBody>
          <a:bodyPr/>
          <a:lstStyle/>
          <a:p>
            <a:r>
              <a:rPr lang="en-GB" dirty="0"/>
              <a:t>Planning, effort and execution</a:t>
            </a:r>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p:txBody>
          <a:bodyPr/>
          <a:lstStyle/>
          <a:p>
            <a:pPr marL="0" indent="0">
              <a:buNone/>
            </a:pPr>
            <a:r>
              <a:rPr lang="en-GB" dirty="0"/>
              <a:t>Our transactional database is currently at 1.7 TB</a:t>
            </a:r>
          </a:p>
          <a:p>
            <a:pPr marL="0" indent="0">
              <a:buNone/>
            </a:pPr>
            <a:r>
              <a:rPr lang="en-GB" dirty="0"/>
              <a:t>We have done a trial data upgrade and it is possible, however a decision for upgrade depends on many factors.</a:t>
            </a:r>
          </a:p>
          <a:p>
            <a:pPr marL="0" indent="0">
              <a:buNone/>
            </a:pPr>
            <a:r>
              <a:rPr lang="en-GB" dirty="0"/>
              <a:t>For a 24/7/365 business we cannot have a downtime required to relocate our database to Azure.</a:t>
            </a:r>
          </a:p>
          <a:p>
            <a:pPr marL="0" indent="0">
              <a:buNone/>
            </a:pPr>
            <a:endParaRPr lang="en-GB" dirty="0"/>
          </a:p>
        </p:txBody>
      </p:sp>
    </p:spTree>
    <p:extLst>
      <p:ext uri="{BB962C8B-B14F-4D97-AF65-F5344CB8AC3E}">
        <p14:creationId xmlns:p14="http://schemas.microsoft.com/office/powerpoint/2010/main" val="1380822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1">
            <a:extLst>
              <a:ext uri="{FF2B5EF4-FFF2-40B4-BE49-F238E27FC236}">
                <a16:creationId xmlns:a16="http://schemas.microsoft.com/office/drawing/2014/main" id="{64965EAE-E41A-435F-B993-07E824B6C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0"/>
            <a:ext cx="7539895"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152F8994-E6D4-4311-9548-C3607BC436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7092985"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a:xfrm>
            <a:off x="838199" y="365125"/>
            <a:ext cx="5529943" cy="1325563"/>
          </a:xfrm>
        </p:spPr>
        <p:txBody>
          <a:bodyPr>
            <a:normAutofit/>
          </a:bodyPr>
          <a:lstStyle/>
          <a:p>
            <a:r>
              <a:rPr lang="en-GB"/>
              <a:t>Planning, effort and execution</a:t>
            </a:r>
            <a:endParaRPr lang="en-GB" dirty="0"/>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a:xfrm>
            <a:off x="838199" y="1825625"/>
            <a:ext cx="4142091" cy="3399518"/>
          </a:xfrm>
        </p:spPr>
        <p:txBody>
          <a:bodyPr>
            <a:normAutofit/>
          </a:bodyPr>
          <a:lstStyle/>
          <a:p>
            <a:pPr marL="0" indent="0">
              <a:buNone/>
            </a:pPr>
            <a:r>
              <a:rPr lang="en-GB" sz="1900"/>
              <a:t>Code upgrade steps on a high level:</a:t>
            </a:r>
          </a:p>
          <a:p>
            <a:pPr marL="514350" indent="-514350">
              <a:buFont typeface="+mj-lt"/>
              <a:buAutoNum type="arabicParenR"/>
            </a:pPr>
            <a:r>
              <a:rPr lang="en-GB" sz="1900"/>
              <a:t>Install D365FO modelstore project in AX 2012 to prepare copying the _model DB content into the actual database</a:t>
            </a:r>
          </a:p>
          <a:p>
            <a:pPr marL="514350" indent="-514350">
              <a:buFont typeface="+mj-lt"/>
              <a:buAutoNum type="arabicParenR"/>
            </a:pPr>
            <a:r>
              <a:rPr lang="en-GB" sz="1900"/>
              <a:t>Export, upload and process AX ModelStore on LifeCycle Services’ </a:t>
            </a:r>
            <a:r>
              <a:rPr lang="en-US" sz="1900"/>
              <a:t>“</a:t>
            </a:r>
            <a:r>
              <a:rPr lang="en-GB" sz="1900"/>
              <a:t>Code upgrade” tool</a:t>
            </a:r>
          </a:p>
          <a:p>
            <a:pPr marL="514350" indent="-514350">
              <a:buFont typeface="+mj-lt"/>
              <a:buAutoNum type="arabicParenR"/>
            </a:pPr>
            <a:r>
              <a:rPr lang="en-GB" sz="1900"/>
              <a:t>Clean up errors and convert overlayered code into extensions</a:t>
            </a:r>
          </a:p>
          <a:p>
            <a:pPr marL="514350" indent="-514350">
              <a:buFont typeface="+mj-lt"/>
              <a:buAutoNum type="arabicParenR"/>
            </a:pPr>
            <a:endParaRPr lang="en-GB" sz="1900"/>
          </a:p>
          <a:p>
            <a:pPr marL="0" indent="0">
              <a:buNone/>
            </a:pPr>
            <a:endParaRPr lang="en-GB" sz="1900"/>
          </a:p>
        </p:txBody>
      </p:sp>
      <p:pic>
        <p:nvPicPr>
          <p:cNvPr id="4" name="Picture 2" descr="Machine generated alternative text:&#10;Lifecycle Services &#10;&gt; &#10;JJ AX 2012 R3 Technical code upgrade (J J Fast Food Distribution Ltd) &#10;KB 4035163 Pre-upgrade checklist for data upgrade from AX 2012 &#10;R3 to Dynamics 365 for Finance and Operations (7.2) &#10;Product and version: AX 2012 R3 &#10;Release: CU13 &#10;Fix type: Application update &#10;Released Date: 8/2/2017 &#10;PROBLEM &#10;Pre-upgrade checklist for data upgrade from Dynamics AX 2012 R3 to Dynamics 365 for Finance and Operations (72) &#10;DESCRIPTION OF CHANGE &#10;This hotfix includes the pre-upgrade checklist that supports data upgrade from Dynamics AX 2012 R3 to Dynamics 365 for &#10;Finance and Operations (7.2). &#10;The items on the checklist must be completed on an AX 2012 R3 environment before running a data upgrade. For more &#10;information. see https://g0.micros0ft.com/f*'link/?linkid=851709, &#10;Download update ">
            <a:extLst>
              <a:ext uri="{FF2B5EF4-FFF2-40B4-BE49-F238E27FC236}">
                <a16:creationId xmlns:a16="http://schemas.microsoft.com/office/drawing/2014/main" id="{1F4299DF-8EEE-4FEF-A74F-EDC5D03A12D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959701" y="365125"/>
            <a:ext cx="3559928" cy="241185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Machine generated alternative text:&#10;Dynamics 365 for Unified Operations data upgrade checklist &#10;Dynamics 365 for Unified &#10;Operations data upgrade &#10;checklist &#10;Informatkn &#10;Dynamics 365 for Unified Operatk»ns data &#10;upgrade checkist &#10;Prepare &#10;Mark as cm*te &#10;Prepare security rok metadata &#10;Mark as &#10;user &#10;Mari as corn*ete &#10;Archive retai salt data &#10;Mark as cu*te &#10;Copy model element values &#10;Ccøirg m.:del gerent values &#10;AOT &#10;41 &#10;Pal &#10;SSE &#10;Vis &#10;Rel &#10;Jot &#10;Ser &#10;ser ">
            <a:extLst>
              <a:ext uri="{FF2B5EF4-FFF2-40B4-BE49-F238E27FC236}">
                <a16:creationId xmlns:a16="http://schemas.microsoft.com/office/drawing/2014/main" id="{6538C01D-C298-4FB0-90A8-FED90E7C4AD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666099" y="2994128"/>
            <a:ext cx="2853530" cy="3170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97082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965EAE-E41A-435F-B993-07E824B6C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0"/>
            <a:ext cx="7539895"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152F8994-E6D4-4311-9548-C3607BC436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7092985"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a:xfrm>
            <a:off x="838199" y="365125"/>
            <a:ext cx="5529943" cy="1325563"/>
          </a:xfrm>
        </p:spPr>
        <p:txBody>
          <a:bodyPr>
            <a:normAutofit/>
          </a:bodyPr>
          <a:lstStyle/>
          <a:p>
            <a:r>
              <a:rPr lang="en-GB"/>
              <a:t>Planning, effort and execution</a:t>
            </a:r>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a:xfrm>
            <a:off x="838199" y="1825625"/>
            <a:ext cx="4142091" cy="3399518"/>
          </a:xfrm>
        </p:spPr>
        <p:txBody>
          <a:bodyPr>
            <a:normAutofit/>
          </a:bodyPr>
          <a:lstStyle/>
          <a:p>
            <a:pPr marL="0" indent="0">
              <a:buNone/>
            </a:pPr>
            <a:r>
              <a:rPr lang="en-GB" sz="1700"/>
              <a:t>Data upgrade steps on a high level:</a:t>
            </a:r>
          </a:p>
          <a:p>
            <a:pPr marL="514350" indent="-514350">
              <a:buFont typeface="+mj-lt"/>
              <a:buAutoNum type="arabicParenR"/>
            </a:pPr>
            <a:r>
              <a:rPr lang="en-US" sz="1700"/>
              <a:t>Finish code upgrade for metadata objects (Data types, Tables, Views, Entities)</a:t>
            </a:r>
          </a:p>
          <a:p>
            <a:pPr marL="514350" indent="-514350">
              <a:buFont typeface="+mj-lt"/>
              <a:buAutoNum type="arabicParenR"/>
            </a:pPr>
            <a:r>
              <a:rPr lang="en-US" sz="1700"/>
              <a:t>Generate Software deployable package with error-free metadata objects</a:t>
            </a:r>
          </a:p>
          <a:p>
            <a:pPr marL="514350" indent="-514350">
              <a:buFont typeface="+mj-lt"/>
              <a:buAutoNum type="arabicParenR"/>
            </a:pPr>
            <a:r>
              <a:rPr lang="en-US" sz="1700"/>
              <a:t>Deploy error-free metadata and AX 2012 DB on a VM</a:t>
            </a:r>
          </a:p>
          <a:p>
            <a:pPr marL="514350" indent="-514350">
              <a:buFont typeface="+mj-lt"/>
              <a:buAutoNum type="arabicParenR"/>
            </a:pPr>
            <a:r>
              <a:rPr lang="en-US" sz="1700"/>
              <a:t>Run the AX2012DataUpgrade software deployable package applicable for your version</a:t>
            </a:r>
            <a:endParaRPr lang="en-GB" sz="1700"/>
          </a:p>
          <a:p>
            <a:pPr marL="0" indent="0">
              <a:buNone/>
            </a:pPr>
            <a:endParaRPr lang="en-GB" sz="1700"/>
          </a:p>
        </p:txBody>
      </p:sp>
      <p:pic>
        <p:nvPicPr>
          <p:cNvPr id="4" name="Picture 2" descr="Machine generated alternative text:&#10;Administrator: C:lWindowslSystem321cmcI.exe - AXUpdateInstaIIer.exe devinstall &#10;icrosoft Idindows (Version 18. e. 14393) &#10;(c) 2816 Microsoft Corporation. All rights reserved . &#10;WIK NDataUpgradeXJAD &quot;DeployablePackage_2B1gøg11 88 24 87)AXUpdateInsta11er.exe devinstall &#10;enerated runbook with id: Runbook2B1gøg1112174g &#10;Start executing runbook : Runbook2B1gøg1112174g &#10;Executing step: 1 &#10;Stop script for service model: AOSService on machine: &#10;Stop AOS service and Batch service &#10;localhost &#10;Running as &#10;L 18:17 &#10;Stopping AOS. &#10;admin &#10;IIS service is not running, starting IIS Service. &#10;IIS service started. &#10;Stopping IIS AOS web site. &#10;Stopping IIS AOS application pool . &#10;Stopping IIS product configuration application pool . &#10;Stopping and disabling the batch service. &#10;AOS stop script completed with exit code: e. &#10;he &#10;localhost &#10;AOSService on machine: &#10;step completed &#10;Executing step: 2 &#10;update script for service model : &#10;update AOS service ">
            <a:extLst>
              <a:ext uri="{FF2B5EF4-FFF2-40B4-BE49-F238E27FC236}">
                <a16:creationId xmlns:a16="http://schemas.microsoft.com/office/drawing/2014/main" id="{333E80AC-94E8-4088-8CF2-46DB38BCC8E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92985" y="1825625"/>
            <a:ext cx="4963063" cy="2804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0116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p:txBody>
          <a:bodyPr/>
          <a:lstStyle/>
          <a:p>
            <a:r>
              <a:rPr lang="en-GB" dirty="0"/>
              <a:t>Planning, effort and execution</a:t>
            </a:r>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p:txBody>
          <a:bodyPr/>
          <a:lstStyle/>
          <a:p>
            <a:pPr marL="0" indent="0">
              <a:buNone/>
            </a:pPr>
            <a:r>
              <a:rPr lang="en-GB" dirty="0"/>
              <a:t>What is expected from the business?</a:t>
            </a:r>
          </a:p>
          <a:p>
            <a:r>
              <a:rPr lang="en-GB" dirty="0"/>
              <a:t>Key Users must be selected</a:t>
            </a:r>
          </a:p>
          <a:p>
            <a:r>
              <a:rPr lang="en-GB" dirty="0"/>
              <a:t>Data sanitization</a:t>
            </a:r>
          </a:p>
          <a:p>
            <a:r>
              <a:rPr lang="en-GB" dirty="0"/>
              <a:t>Preparation of Test cases</a:t>
            </a:r>
          </a:p>
          <a:p>
            <a:r>
              <a:rPr lang="en-GB" dirty="0"/>
              <a:t>End-user training</a:t>
            </a:r>
          </a:p>
          <a:p>
            <a:r>
              <a:rPr lang="en-GB" dirty="0"/>
              <a:t>Execute User Acceptance Test cycles</a:t>
            </a:r>
          </a:p>
          <a:p>
            <a:r>
              <a:rPr lang="en-GB" dirty="0"/>
              <a:t>Sign-off for </a:t>
            </a:r>
            <a:r>
              <a:rPr lang="en-GB" dirty="0" err="1"/>
              <a:t>GoLive</a:t>
            </a:r>
            <a:endParaRPr lang="en-GB" dirty="0"/>
          </a:p>
        </p:txBody>
      </p:sp>
    </p:spTree>
    <p:extLst>
      <p:ext uri="{BB962C8B-B14F-4D97-AF65-F5344CB8AC3E}">
        <p14:creationId xmlns:p14="http://schemas.microsoft.com/office/powerpoint/2010/main" val="3822755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9D15-4B2C-42FF-893A-5271CA09A7D0}"/>
              </a:ext>
            </a:extLst>
          </p:cNvPr>
          <p:cNvSpPr>
            <a:spLocks noGrp="1"/>
          </p:cNvSpPr>
          <p:nvPr>
            <p:ph type="title"/>
          </p:nvPr>
        </p:nvSpPr>
        <p:spPr/>
        <p:txBody>
          <a:bodyPr/>
          <a:lstStyle/>
          <a:p>
            <a:r>
              <a:rPr lang="en-GB" dirty="0"/>
              <a:t>Planning, effort and execution</a:t>
            </a:r>
          </a:p>
        </p:txBody>
      </p:sp>
      <p:sp>
        <p:nvSpPr>
          <p:cNvPr id="3" name="Content Placeholder 2">
            <a:extLst>
              <a:ext uri="{FF2B5EF4-FFF2-40B4-BE49-F238E27FC236}">
                <a16:creationId xmlns:a16="http://schemas.microsoft.com/office/drawing/2014/main" id="{1E5F5F50-1379-4F2F-BBC0-D7078AB65DC2}"/>
              </a:ext>
            </a:extLst>
          </p:cNvPr>
          <p:cNvSpPr>
            <a:spLocks noGrp="1"/>
          </p:cNvSpPr>
          <p:nvPr>
            <p:ph idx="1"/>
          </p:nvPr>
        </p:nvSpPr>
        <p:spPr/>
        <p:txBody>
          <a:bodyPr/>
          <a:lstStyle/>
          <a:p>
            <a:pPr marL="0" indent="0">
              <a:buNone/>
            </a:pPr>
            <a:r>
              <a:rPr lang="en-GB" dirty="0"/>
              <a:t>How long does it take? It depends on the complexity of customizations, ISV solutions and alignment of the data.</a:t>
            </a:r>
          </a:p>
          <a:p>
            <a:r>
              <a:rPr lang="en-GB" dirty="0"/>
              <a:t>Code upgrade – 4-8 months</a:t>
            </a:r>
          </a:p>
          <a:p>
            <a:r>
              <a:rPr lang="en-GB" dirty="0"/>
              <a:t>Data </a:t>
            </a:r>
            <a:r>
              <a:rPr lang="en-GB" dirty="0" err="1"/>
              <a:t>cleanup</a:t>
            </a:r>
            <a:r>
              <a:rPr lang="en-GB" dirty="0"/>
              <a:t> and upgrade – 2 months</a:t>
            </a:r>
          </a:p>
          <a:p>
            <a:r>
              <a:rPr lang="en-GB" dirty="0"/>
              <a:t>Test case and automation development – 2 months</a:t>
            </a:r>
          </a:p>
          <a:p>
            <a:r>
              <a:rPr lang="en-GB" dirty="0"/>
              <a:t>Training, UAT, Sign-off – 2-4 months</a:t>
            </a:r>
          </a:p>
          <a:p>
            <a:endParaRPr lang="en-GB" dirty="0"/>
          </a:p>
          <a:p>
            <a:pPr marL="0" indent="0">
              <a:buNone/>
            </a:pPr>
            <a:r>
              <a:rPr lang="en-GB" dirty="0"/>
              <a:t>Our estimation is that the project is feasible within 1 year.</a:t>
            </a:r>
          </a:p>
        </p:txBody>
      </p:sp>
    </p:spTree>
    <p:extLst>
      <p:ext uri="{BB962C8B-B14F-4D97-AF65-F5344CB8AC3E}">
        <p14:creationId xmlns:p14="http://schemas.microsoft.com/office/powerpoint/2010/main" val="3852616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59C29-225E-4AEA-94C1-C1C7721B3E71}"/>
              </a:ext>
            </a:extLst>
          </p:cNvPr>
          <p:cNvSpPr>
            <a:spLocks noGrp="1"/>
          </p:cNvSpPr>
          <p:nvPr>
            <p:ph type="ctrTitle"/>
          </p:nvPr>
        </p:nvSpPr>
        <p:spPr/>
        <p:txBody>
          <a:bodyPr/>
          <a:lstStyle/>
          <a:p>
            <a:r>
              <a:rPr lang="en-US" dirty="0"/>
              <a:t>Q &amp; A</a:t>
            </a:r>
            <a:endParaRPr lang="en-GB" dirty="0"/>
          </a:p>
        </p:txBody>
      </p:sp>
    </p:spTree>
    <p:extLst>
      <p:ext uri="{BB962C8B-B14F-4D97-AF65-F5344CB8AC3E}">
        <p14:creationId xmlns:p14="http://schemas.microsoft.com/office/powerpoint/2010/main" val="1435484228"/>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59C29-225E-4AEA-94C1-C1C7721B3E71}"/>
              </a:ext>
            </a:extLst>
          </p:cNvPr>
          <p:cNvSpPr>
            <a:spLocks noGrp="1"/>
          </p:cNvSpPr>
          <p:nvPr>
            <p:ph type="ctrTitle"/>
          </p:nvPr>
        </p:nvSpPr>
        <p:spPr/>
        <p:txBody>
          <a:bodyPr/>
          <a:lstStyle/>
          <a:p>
            <a:r>
              <a:rPr lang="en-US"/>
              <a:t>&lt;Lunchbreak&gt;</a:t>
            </a:r>
            <a:endParaRPr lang="en-GB" dirty="0"/>
          </a:p>
        </p:txBody>
      </p:sp>
    </p:spTree>
    <p:extLst>
      <p:ext uri="{BB962C8B-B14F-4D97-AF65-F5344CB8AC3E}">
        <p14:creationId xmlns:p14="http://schemas.microsoft.com/office/powerpoint/2010/main" val="2777371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DF8576-A6E7-464D-96E6-C4485CB3510A}"/>
              </a:ext>
            </a:extLst>
          </p:cNvPr>
          <p:cNvSpPr>
            <a:spLocks noGrp="1"/>
          </p:cNvSpPr>
          <p:nvPr>
            <p:ph type="ctrTitle"/>
          </p:nvPr>
        </p:nvSpPr>
        <p:spPr>
          <a:xfrm>
            <a:off x="926840" y="2098714"/>
            <a:ext cx="10559765" cy="2387600"/>
          </a:xfrm>
        </p:spPr>
        <p:txBody>
          <a:bodyPr/>
          <a:lstStyle/>
          <a:p>
            <a:r>
              <a:rPr lang="en-US" dirty="0">
                <a:solidFill>
                  <a:schemeClr val="bg1"/>
                </a:solidFill>
              </a:rPr>
              <a:t>Upgrade preparations</a:t>
            </a:r>
          </a:p>
        </p:txBody>
      </p:sp>
    </p:spTree>
    <p:extLst>
      <p:ext uri="{BB962C8B-B14F-4D97-AF65-F5344CB8AC3E}">
        <p14:creationId xmlns:p14="http://schemas.microsoft.com/office/powerpoint/2010/main" val="1046148124"/>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Upgrade preparations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The process of an upgrade consists of the following</a:t>
            </a:r>
          </a:p>
          <a:p>
            <a:pPr marL="0" indent="0">
              <a:buNone/>
            </a:pPr>
            <a:endParaRPr lang="en-US" dirty="0"/>
          </a:p>
        </p:txBody>
      </p:sp>
      <p:grpSp>
        <p:nvGrpSpPr>
          <p:cNvPr id="11" name="Group 10">
            <a:extLst>
              <a:ext uri="{FF2B5EF4-FFF2-40B4-BE49-F238E27FC236}">
                <a16:creationId xmlns:a16="http://schemas.microsoft.com/office/drawing/2014/main" id="{696AD59B-0995-481F-B3F1-DFF53F5965D0}"/>
              </a:ext>
            </a:extLst>
          </p:cNvPr>
          <p:cNvGrpSpPr/>
          <p:nvPr/>
        </p:nvGrpSpPr>
        <p:grpSpPr>
          <a:xfrm>
            <a:off x="2777369" y="1707515"/>
            <a:ext cx="2169040" cy="4426702"/>
            <a:chOff x="2033394" y="1711631"/>
            <a:chExt cx="2169040" cy="4426702"/>
          </a:xfrm>
        </p:grpSpPr>
        <p:sp>
          <p:nvSpPr>
            <p:cNvPr id="4" name="Freeform: Shape 3">
              <a:extLst>
                <a:ext uri="{FF2B5EF4-FFF2-40B4-BE49-F238E27FC236}">
                  <a16:creationId xmlns:a16="http://schemas.microsoft.com/office/drawing/2014/main" id="{72D46E2E-B389-4CFA-852F-54D715934AC1}"/>
                </a:ext>
              </a:extLst>
            </p:cNvPr>
            <p:cNvSpPr/>
            <p:nvPr/>
          </p:nvSpPr>
          <p:spPr>
            <a:xfrm>
              <a:off x="2033394" y="1711631"/>
              <a:ext cx="2169040" cy="4426702"/>
            </a:xfrm>
            <a:custGeom>
              <a:avLst/>
              <a:gdLst>
                <a:gd name="connsiteX0" fmla="*/ 0 w 2169040"/>
                <a:gd name="connsiteY0" fmla="*/ 216904 h 4426702"/>
                <a:gd name="connsiteX1" fmla="*/ 216904 w 2169040"/>
                <a:gd name="connsiteY1" fmla="*/ 0 h 4426702"/>
                <a:gd name="connsiteX2" fmla="*/ 1952136 w 2169040"/>
                <a:gd name="connsiteY2" fmla="*/ 0 h 4426702"/>
                <a:gd name="connsiteX3" fmla="*/ 2169040 w 2169040"/>
                <a:gd name="connsiteY3" fmla="*/ 216904 h 4426702"/>
                <a:gd name="connsiteX4" fmla="*/ 2169040 w 2169040"/>
                <a:gd name="connsiteY4" fmla="*/ 4209798 h 4426702"/>
                <a:gd name="connsiteX5" fmla="*/ 1952136 w 2169040"/>
                <a:gd name="connsiteY5" fmla="*/ 4426702 h 4426702"/>
                <a:gd name="connsiteX6" fmla="*/ 216904 w 2169040"/>
                <a:gd name="connsiteY6" fmla="*/ 4426702 h 4426702"/>
                <a:gd name="connsiteX7" fmla="*/ 0 w 2169040"/>
                <a:gd name="connsiteY7" fmla="*/ 4209798 h 4426702"/>
                <a:gd name="connsiteX8" fmla="*/ 0 w 2169040"/>
                <a:gd name="connsiteY8" fmla="*/ 216904 h 4426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9040" h="4426702">
                  <a:moveTo>
                    <a:pt x="0" y="216904"/>
                  </a:moveTo>
                  <a:cubicBezTo>
                    <a:pt x="0" y="97111"/>
                    <a:pt x="97111" y="0"/>
                    <a:pt x="216904" y="0"/>
                  </a:cubicBezTo>
                  <a:lnTo>
                    <a:pt x="1952136" y="0"/>
                  </a:lnTo>
                  <a:cubicBezTo>
                    <a:pt x="2071929" y="0"/>
                    <a:pt x="2169040" y="97111"/>
                    <a:pt x="2169040" y="216904"/>
                  </a:cubicBezTo>
                  <a:lnTo>
                    <a:pt x="2169040" y="4209798"/>
                  </a:lnTo>
                  <a:cubicBezTo>
                    <a:pt x="2169040" y="4329591"/>
                    <a:pt x="2071929" y="4426702"/>
                    <a:pt x="1952136" y="4426702"/>
                  </a:cubicBezTo>
                  <a:lnTo>
                    <a:pt x="216904" y="4426702"/>
                  </a:lnTo>
                  <a:cubicBezTo>
                    <a:pt x="97111" y="4426702"/>
                    <a:pt x="0" y="4329591"/>
                    <a:pt x="0" y="4209798"/>
                  </a:cubicBezTo>
                  <a:lnTo>
                    <a:pt x="0" y="216904"/>
                  </a:lnTo>
                  <a:close/>
                </a:path>
              </a:pathLst>
            </a:custGeom>
            <a:scene3d>
              <a:camera prst="orthographicFront"/>
              <a:lightRig rig="flat" dir="t"/>
            </a:scene3d>
            <a:sp3d prstMaterial="plastic">
              <a:bevelT w="120900" h="88900"/>
              <a:bevelB w="88900" h="31750" prst="angle"/>
            </a:sp3d>
          </p:spPr>
          <p:style>
            <a:lnRef idx="0">
              <a:schemeClr val="lt2">
                <a:hueOff val="0"/>
                <a:satOff val="0"/>
                <a:lumOff val="0"/>
                <a:alphaOff val="0"/>
              </a:schemeClr>
            </a:lnRef>
            <a:fillRef idx="3">
              <a:schemeClr val="dk2">
                <a:hueOff val="0"/>
                <a:satOff val="0"/>
                <a:lumOff val="0"/>
                <a:alphaOff val="0"/>
              </a:schemeClr>
            </a:fillRef>
            <a:effectRef idx="2">
              <a:schemeClr val="dk2">
                <a:hueOff val="0"/>
                <a:satOff val="0"/>
                <a:lumOff val="0"/>
                <a:alphaOff val="0"/>
              </a:schemeClr>
            </a:effectRef>
            <a:fontRef idx="minor">
              <a:schemeClr val="lt1"/>
            </a:fontRef>
          </p:style>
          <p:txBody>
            <a:bodyPr spcFirstLastPara="0" vert="horz" wrap="square" lIns="213360" tIns="1984040" rIns="213360" bIns="1098702" numCol="1" spcCol="1270" anchor="ctr" anchorCtr="0">
              <a:noAutofit/>
            </a:bodyPr>
            <a:lstStyle/>
            <a:p>
              <a:pPr marL="0" lvl="0" indent="0" algn="ctr" defTabSz="1333500">
                <a:lnSpc>
                  <a:spcPct val="90000"/>
                </a:lnSpc>
                <a:spcBef>
                  <a:spcPct val="0"/>
                </a:spcBef>
                <a:spcAft>
                  <a:spcPct val="35000"/>
                </a:spcAft>
                <a:buNone/>
              </a:pPr>
              <a:r>
                <a:rPr lang="en-GB" sz="3000" kern="1200" dirty="0"/>
                <a:t>Functional upgrade</a:t>
              </a:r>
              <a:endParaRPr lang="hu-HU" sz="3000" kern="1200" dirty="0"/>
            </a:p>
          </p:txBody>
        </p:sp>
        <p:sp>
          <p:nvSpPr>
            <p:cNvPr id="5" name="Oval 4">
              <a:extLst>
                <a:ext uri="{FF2B5EF4-FFF2-40B4-BE49-F238E27FC236}">
                  <a16:creationId xmlns:a16="http://schemas.microsoft.com/office/drawing/2014/main" id="{2334A2C0-46C8-4940-BAA5-D9E5FD2396C0}"/>
                </a:ext>
              </a:extLst>
            </p:cNvPr>
            <p:cNvSpPr/>
            <p:nvPr/>
          </p:nvSpPr>
          <p:spPr>
            <a:xfrm>
              <a:off x="2380868" y="1977233"/>
              <a:ext cx="1474091" cy="1474091"/>
            </a:xfrm>
            <a:prstGeom prst="ellipse">
              <a:avLst/>
            </a:prstGeom>
            <a: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l="-25000" r="-25000"/>
              </a:stretch>
            </a:blipFill>
            <a:scene3d>
              <a:camera prst="orthographicFront"/>
              <a:lightRig rig="flat" dir="t"/>
            </a:scene3d>
            <a:sp3d z="127000" prstMaterial="plastic">
              <a:bevelT w="88900" h="88900"/>
              <a:bevelB w="88900" h="31750" prst="angle"/>
            </a:sp3d>
          </p:spPr>
          <p:style>
            <a:lnRef idx="0">
              <a:schemeClr val="lt2">
                <a:hueOff val="0"/>
                <a:satOff val="0"/>
                <a:lumOff val="0"/>
                <a:alphaOff val="0"/>
              </a:schemeClr>
            </a:lnRef>
            <a:fillRef idx="3">
              <a:scrgbClr r="0" g="0" b="0"/>
            </a:fillRef>
            <a:effectRef idx="2">
              <a:schemeClr val="dk2">
                <a:tint val="50000"/>
                <a:hueOff val="0"/>
                <a:satOff val="0"/>
                <a:lumOff val="0"/>
                <a:alphaOff val="0"/>
              </a:schemeClr>
            </a:effectRef>
            <a:fontRef idx="minor">
              <a:schemeClr val="lt2">
                <a:hueOff val="0"/>
                <a:satOff val="0"/>
                <a:lumOff val="0"/>
                <a:alphaOff val="0"/>
              </a:schemeClr>
            </a:fontRef>
          </p:style>
        </p:sp>
      </p:grpSp>
      <p:grpSp>
        <p:nvGrpSpPr>
          <p:cNvPr id="12" name="Group 11">
            <a:extLst>
              <a:ext uri="{FF2B5EF4-FFF2-40B4-BE49-F238E27FC236}">
                <a16:creationId xmlns:a16="http://schemas.microsoft.com/office/drawing/2014/main" id="{C35000E4-E601-4D79-ACD3-21C64926579A}"/>
              </a:ext>
            </a:extLst>
          </p:cNvPr>
          <p:cNvGrpSpPr/>
          <p:nvPr/>
        </p:nvGrpSpPr>
        <p:grpSpPr>
          <a:xfrm>
            <a:off x="5011480" y="1707515"/>
            <a:ext cx="2169040" cy="4426702"/>
            <a:chOff x="4267505" y="1711631"/>
            <a:chExt cx="2169040" cy="4426702"/>
          </a:xfrm>
        </p:grpSpPr>
        <p:sp>
          <p:nvSpPr>
            <p:cNvPr id="6" name="Freeform: Shape 5">
              <a:extLst>
                <a:ext uri="{FF2B5EF4-FFF2-40B4-BE49-F238E27FC236}">
                  <a16:creationId xmlns:a16="http://schemas.microsoft.com/office/drawing/2014/main" id="{5E05B5C4-0076-40DC-AD7E-9C17A382067E}"/>
                </a:ext>
              </a:extLst>
            </p:cNvPr>
            <p:cNvSpPr/>
            <p:nvPr/>
          </p:nvSpPr>
          <p:spPr>
            <a:xfrm>
              <a:off x="4267505" y="1711631"/>
              <a:ext cx="2169040" cy="4426702"/>
            </a:xfrm>
            <a:custGeom>
              <a:avLst/>
              <a:gdLst>
                <a:gd name="connsiteX0" fmla="*/ 0 w 2169040"/>
                <a:gd name="connsiteY0" fmla="*/ 216904 h 4426702"/>
                <a:gd name="connsiteX1" fmla="*/ 216904 w 2169040"/>
                <a:gd name="connsiteY1" fmla="*/ 0 h 4426702"/>
                <a:gd name="connsiteX2" fmla="*/ 1952136 w 2169040"/>
                <a:gd name="connsiteY2" fmla="*/ 0 h 4426702"/>
                <a:gd name="connsiteX3" fmla="*/ 2169040 w 2169040"/>
                <a:gd name="connsiteY3" fmla="*/ 216904 h 4426702"/>
                <a:gd name="connsiteX4" fmla="*/ 2169040 w 2169040"/>
                <a:gd name="connsiteY4" fmla="*/ 4209798 h 4426702"/>
                <a:gd name="connsiteX5" fmla="*/ 1952136 w 2169040"/>
                <a:gd name="connsiteY5" fmla="*/ 4426702 h 4426702"/>
                <a:gd name="connsiteX6" fmla="*/ 216904 w 2169040"/>
                <a:gd name="connsiteY6" fmla="*/ 4426702 h 4426702"/>
                <a:gd name="connsiteX7" fmla="*/ 0 w 2169040"/>
                <a:gd name="connsiteY7" fmla="*/ 4209798 h 4426702"/>
                <a:gd name="connsiteX8" fmla="*/ 0 w 2169040"/>
                <a:gd name="connsiteY8" fmla="*/ 216904 h 4426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9040" h="4426702">
                  <a:moveTo>
                    <a:pt x="0" y="216904"/>
                  </a:moveTo>
                  <a:cubicBezTo>
                    <a:pt x="0" y="97111"/>
                    <a:pt x="97111" y="0"/>
                    <a:pt x="216904" y="0"/>
                  </a:cubicBezTo>
                  <a:lnTo>
                    <a:pt x="1952136" y="0"/>
                  </a:lnTo>
                  <a:cubicBezTo>
                    <a:pt x="2071929" y="0"/>
                    <a:pt x="2169040" y="97111"/>
                    <a:pt x="2169040" y="216904"/>
                  </a:cubicBezTo>
                  <a:lnTo>
                    <a:pt x="2169040" y="4209798"/>
                  </a:lnTo>
                  <a:cubicBezTo>
                    <a:pt x="2169040" y="4329591"/>
                    <a:pt x="2071929" y="4426702"/>
                    <a:pt x="1952136" y="4426702"/>
                  </a:cubicBezTo>
                  <a:lnTo>
                    <a:pt x="216904" y="4426702"/>
                  </a:lnTo>
                  <a:cubicBezTo>
                    <a:pt x="97111" y="4426702"/>
                    <a:pt x="0" y="4329591"/>
                    <a:pt x="0" y="4209798"/>
                  </a:cubicBezTo>
                  <a:lnTo>
                    <a:pt x="0" y="216904"/>
                  </a:lnTo>
                  <a:close/>
                </a:path>
              </a:pathLst>
            </a:custGeom>
            <a:scene3d>
              <a:camera prst="orthographicFront"/>
              <a:lightRig rig="flat" dir="t"/>
            </a:scene3d>
            <a:sp3d prstMaterial="plastic">
              <a:bevelT w="120900" h="88900"/>
              <a:bevelB w="88900" h="31750" prst="angle"/>
            </a:sp3d>
          </p:spPr>
          <p:style>
            <a:lnRef idx="0">
              <a:schemeClr val="lt2">
                <a:hueOff val="0"/>
                <a:satOff val="0"/>
                <a:lumOff val="0"/>
                <a:alphaOff val="0"/>
              </a:schemeClr>
            </a:lnRef>
            <a:fillRef idx="3">
              <a:schemeClr val="dk2">
                <a:hueOff val="0"/>
                <a:satOff val="0"/>
                <a:lumOff val="0"/>
                <a:alphaOff val="0"/>
              </a:schemeClr>
            </a:fillRef>
            <a:effectRef idx="2">
              <a:schemeClr val="dk2">
                <a:hueOff val="0"/>
                <a:satOff val="0"/>
                <a:lumOff val="0"/>
                <a:alphaOff val="0"/>
              </a:schemeClr>
            </a:effectRef>
            <a:fontRef idx="minor">
              <a:schemeClr val="lt1"/>
            </a:fontRef>
          </p:style>
          <p:txBody>
            <a:bodyPr spcFirstLastPara="0" vert="horz" wrap="square" lIns="213360" tIns="1984040" rIns="213360" bIns="1098702" numCol="1" spcCol="1270" anchor="ctr" anchorCtr="0">
              <a:noAutofit/>
            </a:bodyPr>
            <a:lstStyle/>
            <a:p>
              <a:pPr marL="0" lvl="0" indent="0" algn="ctr" defTabSz="1333500">
                <a:lnSpc>
                  <a:spcPct val="90000"/>
                </a:lnSpc>
                <a:spcBef>
                  <a:spcPct val="0"/>
                </a:spcBef>
                <a:spcAft>
                  <a:spcPct val="35000"/>
                </a:spcAft>
                <a:buNone/>
              </a:pPr>
              <a:r>
                <a:rPr lang="en-GB" sz="3000" kern="1200" dirty="0"/>
                <a:t>Technical upgrade</a:t>
              </a:r>
              <a:endParaRPr lang="hu-HU" sz="3000" kern="1200" dirty="0"/>
            </a:p>
          </p:txBody>
        </p:sp>
        <p:sp>
          <p:nvSpPr>
            <p:cNvPr id="7" name="Oval 6">
              <a:extLst>
                <a:ext uri="{FF2B5EF4-FFF2-40B4-BE49-F238E27FC236}">
                  <a16:creationId xmlns:a16="http://schemas.microsoft.com/office/drawing/2014/main" id="{9EE9E0BC-C4F8-4B08-B18D-DBB5005CC12A}"/>
                </a:ext>
              </a:extLst>
            </p:cNvPr>
            <p:cNvSpPr/>
            <p:nvPr/>
          </p:nvSpPr>
          <p:spPr>
            <a:xfrm>
              <a:off x="4614980" y="1977233"/>
              <a:ext cx="1474091" cy="1474091"/>
            </a:xfrm>
            <a:prstGeom prst="ellipse">
              <a:avLst/>
            </a:prstGeom>
            <a: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a:stretch>
                <a:fillRect l="-17000" r="-17000"/>
              </a:stretch>
            </a:blipFill>
            <a:scene3d>
              <a:camera prst="orthographicFront"/>
              <a:lightRig rig="flat" dir="t"/>
            </a:scene3d>
            <a:sp3d z="127000" prstMaterial="plastic">
              <a:bevelT w="88900" h="88900"/>
              <a:bevelB w="88900" h="31750" prst="angle"/>
            </a:sp3d>
          </p:spPr>
          <p:style>
            <a:lnRef idx="0">
              <a:schemeClr val="lt2">
                <a:hueOff val="0"/>
                <a:satOff val="0"/>
                <a:lumOff val="0"/>
                <a:alphaOff val="0"/>
              </a:schemeClr>
            </a:lnRef>
            <a:fillRef idx="3">
              <a:scrgbClr r="0" g="0" b="0"/>
            </a:fillRef>
            <a:effectRef idx="2">
              <a:schemeClr val="dk2">
                <a:tint val="50000"/>
                <a:hueOff val="0"/>
                <a:satOff val="0"/>
                <a:lumOff val="0"/>
                <a:alphaOff val="0"/>
              </a:schemeClr>
            </a:effectRef>
            <a:fontRef idx="minor">
              <a:schemeClr val="lt2">
                <a:hueOff val="0"/>
                <a:satOff val="0"/>
                <a:lumOff val="0"/>
                <a:alphaOff val="0"/>
              </a:schemeClr>
            </a:fontRef>
          </p:style>
        </p:sp>
      </p:grpSp>
      <p:grpSp>
        <p:nvGrpSpPr>
          <p:cNvPr id="13" name="Group 12">
            <a:extLst>
              <a:ext uri="{FF2B5EF4-FFF2-40B4-BE49-F238E27FC236}">
                <a16:creationId xmlns:a16="http://schemas.microsoft.com/office/drawing/2014/main" id="{BC06619F-4993-45A3-99DB-8BA6B6BF673B}"/>
              </a:ext>
            </a:extLst>
          </p:cNvPr>
          <p:cNvGrpSpPr/>
          <p:nvPr/>
        </p:nvGrpSpPr>
        <p:grpSpPr>
          <a:xfrm>
            <a:off x="7245592" y="1707515"/>
            <a:ext cx="2169040" cy="4426702"/>
            <a:chOff x="6501617" y="1711631"/>
            <a:chExt cx="2169040" cy="4426702"/>
          </a:xfrm>
        </p:grpSpPr>
        <p:sp>
          <p:nvSpPr>
            <p:cNvPr id="8" name="Freeform: Shape 7">
              <a:extLst>
                <a:ext uri="{FF2B5EF4-FFF2-40B4-BE49-F238E27FC236}">
                  <a16:creationId xmlns:a16="http://schemas.microsoft.com/office/drawing/2014/main" id="{7B94EAB7-3CC7-43A5-9AAB-95D30146BE6F}"/>
                </a:ext>
              </a:extLst>
            </p:cNvPr>
            <p:cNvSpPr/>
            <p:nvPr/>
          </p:nvSpPr>
          <p:spPr>
            <a:xfrm>
              <a:off x="6501617" y="1711631"/>
              <a:ext cx="2169040" cy="4426702"/>
            </a:xfrm>
            <a:custGeom>
              <a:avLst/>
              <a:gdLst>
                <a:gd name="connsiteX0" fmla="*/ 0 w 2169040"/>
                <a:gd name="connsiteY0" fmla="*/ 216904 h 4426702"/>
                <a:gd name="connsiteX1" fmla="*/ 216904 w 2169040"/>
                <a:gd name="connsiteY1" fmla="*/ 0 h 4426702"/>
                <a:gd name="connsiteX2" fmla="*/ 1952136 w 2169040"/>
                <a:gd name="connsiteY2" fmla="*/ 0 h 4426702"/>
                <a:gd name="connsiteX3" fmla="*/ 2169040 w 2169040"/>
                <a:gd name="connsiteY3" fmla="*/ 216904 h 4426702"/>
                <a:gd name="connsiteX4" fmla="*/ 2169040 w 2169040"/>
                <a:gd name="connsiteY4" fmla="*/ 4209798 h 4426702"/>
                <a:gd name="connsiteX5" fmla="*/ 1952136 w 2169040"/>
                <a:gd name="connsiteY5" fmla="*/ 4426702 h 4426702"/>
                <a:gd name="connsiteX6" fmla="*/ 216904 w 2169040"/>
                <a:gd name="connsiteY6" fmla="*/ 4426702 h 4426702"/>
                <a:gd name="connsiteX7" fmla="*/ 0 w 2169040"/>
                <a:gd name="connsiteY7" fmla="*/ 4209798 h 4426702"/>
                <a:gd name="connsiteX8" fmla="*/ 0 w 2169040"/>
                <a:gd name="connsiteY8" fmla="*/ 216904 h 4426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9040" h="4426702">
                  <a:moveTo>
                    <a:pt x="0" y="216904"/>
                  </a:moveTo>
                  <a:cubicBezTo>
                    <a:pt x="0" y="97111"/>
                    <a:pt x="97111" y="0"/>
                    <a:pt x="216904" y="0"/>
                  </a:cubicBezTo>
                  <a:lnTo>
                    <a:pt x="1952136" y="0"/>
                  </a:lnTo>
                  <a:cubicBezTo>
                    <a:pt x="2071929" y="0"/>
                    <a:pt x="2169040" y="97111"/>
                    <a:pt x="2169040" y="216904"/>
                  </a:cubicBezTo>
                  <a:lnTo>
                    <a:pt x="2169040" y="4209798"/>
                  </a:lnTo>
                  <a:cubicBezTo>
                    <a:pt x="2169040" y="4329591"/>
                    <a:pt x="2071929" y="4426702"/>
                    <a:pt x="1952136" y="4426702"/>
                  </a:cubicBezTo>
                  <a:lnTo>
                    <a:pt x="216904" y="4426702"/>
                  </a:lnTo>
                  <a:cubicBezTo>
                    <a:pt x="97111" y="4426702"/>
                    <a:pt x="0" y="4329591"/>
                    <a:pt x="0" y="4209798"/>
                  </a:cubicBezTo>
                  <a:lnTo>
                    <a:pt x="0" y="216904"/>
                  </a:lnTo>
                  <a:close/>
                </a:path>
              </a:pathLst>
            </a:custGeom>
            <a:scene3d>
              <a:camera prst="orthographicFront"/>
              <a:lightRig rig="flat" dir="t"/>
            </a:scene3d>
            <a:sp3d prstMaterial="plastic">
              <a:bevelT w="120900" h="88900"/>
              <a:bevelB w="88900" h="31750" prst="angle"/>
            </a:sp3d>
          </p:spPr>
          <p:style>
            <a:lnRef idx="0">
              <a:schemeClr val="lt2">
                <a:hueOff val="0"/>
                <a:satOff val="0"/>
                <a:lumOff val="0"/>
                <a:alphaOff val="0"/>
              </a:schemeClr>
            </a:lnRef>
            <a:fillRef idx="3">
              <a:schemeClr val="dk2">
                <a:hueOff val="0"/>
                <a:satOff val="0"/>
                <a:lumOff val="0"/>
                <a:alphaOff val="0"/>
              </a:schemeClr>
            </a:fillRef>
            <a:effectRef idx="2">
              <a:schemeClr val="dk2">
                <a:hueOff val="0"/>
                <a:satOff val="0"/>
                <a:lumOff val="0"/>
                <a:alphaOff val="0"/>
              </a:schemeClr>
            </a:effectRef>
            <a:fontRef idx="minor">
              <a:schemeClr val="lt1"/>
            </a:fontRef>
          </p:style>
          <p:txBody>
            <a:bodyPr spcFirstLastPara="0" vert="horz" wrap="square" lIns="213360" tIns="1984040" rIns="213360" bIns="1098702" numCol="1" spcCol="1270" anchor="ctr" anchorCtr="0">
              <a:noAutofit/>
            </a:bodyPr>
            <a:lstStyle/>
            <a:p>
              <a:pPr marL="0" lvl="0" indent="0" algn="ctr" defTabSz="1333500">
                <a:lnSpc>
                  <a:spcPct val="90000"/>
                </a:lnSpc>
                <a:spcBef>
                  <a:spcPct val="0"/>
                </a:spcBef>
                <a:spcAft>
                  <a:spcPct val="35000"/>
                </a:spcAft>
                <a:buNone/>
              </a:pPr>
              <a:r>
                <a:rPr lang="en-GB" sz="3000" kern="1200" dirty="0"/>
                <a:t>Data upgrade</a:t>
              </a:r>
              <a:endParaRPr lang="hu-HU" sz="3000" kern="1200" dirty="0"/>
            </a:p>
          </p:txBody>
        </p:sp>
        <p:sp>
          <p:nvSpPr>
            <p:cNvPr id="9" name="Oval 8">
              <a:extLst>
                <a:ext uri="{FF2B5EF4-FFF2-40B4-BE49-F238E27FC236}">
                  <a16:creationId xmlns:a16="http://schemas.microsoft.com/office/drawing/2014/main" id="{E4110B56-7838-4E78-9FCE-D023B0E56E12}"/>
                </a:ext>
              </a:extLst>
            </p:cNvPr>
            <p:cNvSpPr/>
            <p:nvPr/>
          </p:nvSpPr>
          <p:spPr>
            <a:xfrm>
              <a:off x="6849091" y="1977233"/>
              <a:ext cx="1474091" cy="1474091"/>
            </a:xfrm>
            <a:prstGeom prst="ellipse">
              <a:avLst/>
            </a:prstGeom>
            <a: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a:stretch>
                <a:fillRect l="-28000" r="-28000"/>
              </a:stretch>
            </a:blipFill>
            <a:scene3d>
              <a:camera prst="orthographicFront"/>
              <a:lightRig rig="flat" dir="t"/>
            </a:scene3d>
            <a:sp3d z="127000" prstMaterial="plastic">
              <a:bevelT w="88900" h="88900"/>
              <a:bevelB w="88900" h="31750" prst="angle"/>
            </a:sp3d>
          </p:spPr>
          <p:style>
            <a:lnRef idx="0">
              <a:schemeClr val="lt2">
                <a:hueOff val="0"/>
                <a:satOff val="0"/>
                <a:lumOff val="0"/>
                <a:alphaOff val="0"/>
              </a:schemeClr>
            </a:lnRef>
            <a:fillRef idx="3">
              <a:scrgbClr r="0" g="0" b="0"/>
            </a:fillRef>
            <a:effectRef idx="2">
              <a:schemeClr val="dk2">
                <a:tint val="50000"/>
                <a:hueOff val="0"/>
                <a:satOff val="0"/>
                <a:lumOff val="0"/>
                <a:alphaOff val="0"/>
              </a:schemeClr>
            </a:effectRef>
            <a:fontRef idx="minor">
              <a:schemeClr val="lt2">
                <a:hueOff val="0"/>
                <a:satOff val="0"/>
                <a:lumOff val="0"/>
                <a:alphaOff val="0"/>
              </a:schemeClr>
            </a:fontRef>
          </p:style>
        </p:sp>
      </p:grpSp>
      <p:sp>
        <p:nvSpPr>
          <p:cNvPr id="10" name="Arrow: Left-Right 9">
            <a:extLst>
              <a:ext uri="{FF2B5EF4-FFF2-40B4-BE49-F238E27FC236}">
                <a16:creationId xmlns:a16="http://schemas.microsoft.com/office/drawing/2014/main" id="{0B2E44C9-721F-4EA7-BDCA-4153EB00BAA3}"/>
              </a:ext>
            </a:extLst>
          </p:cNvPr>
          <p:cNvSpPr/>
          <p:nvPr/>
        </p:nvSpPr>
        <p:spPr>
          <a:xfrm>
            <a:off x="3041577" y="5248876"/>
            <a:ext cx="6108847" cy="664005"/>
          </a:xfrm>
          <a:prstGeom prst="leftRightArrow">
            <a:avLst/>
          </a:prstGeom>
          <a:solidFill>
            <a:srgbClr val="00B050"/>
          </a:solidFill>
          <a:scene3d>
            <a:camera prst="orthographicFront"/>
            <a:lightRig rig="flat" dir="t"/>
          </a:scene3d>
          <a:sp3d z="190500" prstMaterial="plastic">
            <a:bevelT w="120900" h="88900"/>
            <a:bevelB w="88900" h="31750" prst="angle"/>
          </a:sp3d>
        </p:spPr>
        <p:style>
          <a:lnRef idx="0">
            <a:schemeClr val="lt2">
              <a:hueOff val="0"/>
              <a:satOff val="0"/>
              <a:lumOff val="0"/>
              <a:alphaOff val="0"/>
            </a:schemeClr>
          </a:lnRef>
          <a:fillRef idx="1">
            <a:scrgbClr r="0" g="0" b="0"/>
          </a:fillRef>
          <a:effectRef idx="3">
            <a:schemeClr val="dk2">
              <a:tint val="60000"/>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2203969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Upgrade preparations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Pre-requisites for the Data upgrade:</a:t>
            </a:r>
          </a:p>
          <a:p>
            <a:r>
              <a:rPr lang="en-US" sz="2400" dirty="0"/>
              <a:t>Install the hotfixes required in AX 2012 R3 (KB4035163)</a:t>
            </a:r>
          </a:p>
          <a:p>
            <a:r>
              <a:rPr lang="en-US" sz="2400" dirty="0"/>
              <a:t>Run the D365FO Data upgrade checklist to prepare model metadata and map user accounts in AX 2012 R3</a:t>
            </a:r>
          </a:p>
          <a:p>
            <a:pPr marL="0" indent="0">
              <a:buNone/>
            </a:pPr>
            <a:endParaRPr lang="en-US" sz="2400" dirty="0"/>
          </a:p>
          <a:p>
            <a:pPr marL="0" indent="0">
              <a:buNone/>
            </a:pPr>
            <a:endParaRPr lang="en-US" sz="2400" dirty="0"/>
          </a:p>
        </p:txBody>
      </p:sp>
      <p:pic>
        <p:nvPicPr>
          <p:cNvPr id="1026" name="Picture 2" descr="Machine generated alternative text:&#10;Lifecycle Services &#10;&gt; &#10;JJ AX 2012 R3 Technical code upgrade (J J Fast Food Distribution Ltd) &#10;KB 4035163 Pre-upgrade checklist for data upgrade from AX 2012 &#10;R3 to Dynamics 365 for Finance and Operations (7.2) &#10;Product and version: AX 2012 R3 &#10;Release: CU13 &#10;Fix type: Application update &#10;Released Date: 8/2/2017 &#10;PROBLEM &#10;Pre-upgrade checklist for data upgrade from Dynamics AX 2012 R3 to Dynamics 365 for Finance and Operations (72) &#10;DESCRIPTION OF CHANGE &#10;This hotfix includes the pre-upgrade checklist that supports data upgrade from Dynamics AX 2012 R3 to Dynamics 365 for &#10;Finance and Operations (7.2). &#10;The items on the checklist must be completed on an AX 2012 R3 environment before running a data upgrade. For more &#10;information. see https://g0.micros0ft.com/f*'link/?linkid=851709, &#10;Download update ">
            <a:extLst>
              <a:ext uri="{FF2B5EF4-FFF2-40B4-BE49-F238E27FC236}">
                <a16:creationId xmlns:a16="http://schemas.microsoft.com/office/drawing/2014/main" id="{F8A4DE6E-9658-4245-B181-194DABF8B5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4308" y="2801639"/>
            <a:ext cx="5180870" cy="35054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chine generated alternative text:&#10;Dynamics 365 for Unified Operations data upgrade checklist &#10;Dynamics 365 for Unified &#10;Operations data upgrade &#10;checklist &#10;Informatkn &#10;Dynamics 365 for Unified Operatk»ns data &#10;upgrade checkist &#10;Prepare &#10;Mark as cm*te &#10;Prepare security rok metadata &#10;Mark as &#10;user &#10;Mari as corn*ete &#10;Archive retai salt data &#10;Mark as cu*te &#10;Copy model element values &#10;Ccøirg m.:del gerent values &#10;AOT &#10;41 &#10;Pal &#10;SSE &#10;Vis &#10;Rel &#10;Jot &#10;Ser &#10;ser ">
            <a:extLst>
              <a:ext uri="{FF2B5EF4-FFF2-40B4-BE49-F238E27FC236}">
                <a16:creationId xmlns:a16="http://schemas.microsoft.com/office/drawing/2014/main" id="{79E4BB92-6A9E-464F-933E-6C9D056AE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1794" y="2434014"/>
            <a:ext cx="3491570" cy="3873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539501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28"/>
                                        </p:tgtEl>
                                        <p:attrNameLst>
                                          <p:attrName>style.visibility</p:attrName>
                                        </p:attrNameLst>
                                      </p:cBhvr>
                                      <p:to>
                                        <p:strVal val="visible"/>
                                      </p:to>
                                    </p:set>
                                    <p:animEffect transition="in" filter="fade">
                                      <p:cBhvr>
                                        <p:cTn id="13" dur="1000"/>
                                        <p:tgtEl>
                                          <p:spTgt spid="1028"/>
                                        </p:tgtEl>
                                      </p:cBhvr>
                                    </p:animEffect>
                                    <p:anim calcmode="lin" valueType="num">
                                      <p:cBhvr>
                                        <p:cTn id="14" dur="1000" fill="hold"/>
                                        <p:tgtEl>
                                          <p:spTgt spid="1028"/>
                                        </p:tgtEl>
                                        <p:attrNameLst>
                                          <p:attrName>ppt_x</p:attrName>
                                        </p:attrNameLst>
                                      </p:cBhvr>
                                      <p:tavLst>
                                        <p:tav tm="0">
                                          <p:val>
                                            <p:strVal val="#ppt_x"/>
                                          </p:val>
                                        </p:tav>
                                        <p:tav tm="100000">
                                          <p:val>
                                            <p:strVal val="#ppt_x"/>
                                          </p:val>
                                        </p:tav>
                                      </p:tavLst>
                                    </p:anim>
                                    <p:anim calcmode="lin" valueType="num">
                                      <p:cBhvr>
                                        <p:cTn id="15" dur="1000" fill="hold"/>
                                        <p:tgtEl>
                                          <p:spTgt spid="10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6671-25C0-48D1-A032-B272675F9F94}"/>
              </a:ext>
            </a:extLst>
          </p:cNvPr>
          <p:cNvSpPr>
            <a:spLocks noGrp="1"/>
          </p:cNvSpPr>
          <p:nvPr>
            <p:ph type="title"/>
          </p:nvPr>
        </p:nvSpPr>
        <p:spPr/>
        <p:txBody>
          <a:bodyPr/>
          <a:lstStyle/>
          <a:p>
            <a:r>
              <a:rPr lang="en-US" dirty="0"/>
              <a:t>Meet Your Presenters</a:t>
            </a:r>
            <a:endParaRPr lang="en-GB" dirty="0"/>
          </a:p>
        </p:txBody>
      </p:sp>
      <p:sp>
        <p:nvSpPr>
          <p:cNvPr id="13" name="Content Placeholder 6">
            <a:extLst>
              <a:ext uri="{FF2B5EF4-FFF2-40B4-BE49-F238E27FC236}">
                <a16:creationId xmlns:a16="http://schemas.microsoft.com/office/drawing/2014/main" id="{C1861FDD-4791-49FE-B017-4A3335019C6F}"/>
              </a:ext>
            </a:extLst>
          </p:cNvPr>
          <p:cNvSpPr txBox="1">
            <a:spLocks/>
          </p:cNvSpPr>
          <p:nvPr/>
        </p:nvSpPr>
        <p:spPr>
          <a:xfrm>
            <a:off x="2981127" y="1690688"/>
            <a:ext cx="7818290" cy="2433489"/>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r>
              <a:rPr lang="en-US" dirty="0">
                <a:latin typeface="+mj-lt"/>
              </a:rPr>
              <a:t>Vilmos Kintera</a:t>
            </a:r>
          </a:p>
          <a:p>
            <a:pPr marL="0" indent="0">
              <a:buFont typeface="Arial" pitchFamily="34" charset="0"/>
              <a:buNone/>
            </a:pPr>
            <a:r>
              <a:rPr lang="en-US" sz="1600" dirty="0"/>
              <a:t>Head of AX @ JJ Food Service Limited, United Kingdom</a:t>
            </a:r>
          </a:p>
          <a:p>
            <a:pPr marL="0" indent="0">
              <a:buFont typeface="Arial" pitchFamily="34" charset="0"/>
              <a:buNone/>
            </a:pPr>
            <a:r>
              <a:rPr lang="en-US" sz="1600" dirty="0"/>
              <a:t>CEO @ DAXRunBase Consulting LLC</a:t>
            </a:r>
          </a:p>
          <a:p>
            <a:pPr marL="0" indent="0">
              <a:buFont typeface="Arial" pitchFamily="34" charset="0"/>
              <a:buNone/>
            </a:pPr>
            <a:r>
              <a:rPr lang="en-US" sz="1600" dirty="0">
                <a:hlinkClick r:id="rId2"/>
              </a:rPr>
              <a:t>https://www.daxrunbase.com/</a:t>
            </a:r>
            <a:endParaRPr lang="en-US" sz="1600" dirty="0"/>
          </a:p>
          <a:p>
            <a:pPr marL="0" indent="0">
              <a:buNone/>
            </a:pPr>
            <a:r>
              <a:rPr lang="en-US" sz="1600" dirty="0">
                <a:hlinkClick r:id="rId3"/>
              </a:rPr>
              <a:t>https://www.twitter.com/DAXrunBase</a:t>
            </a:r>
            <a:endParaRPr lang="en-US" sz="1600" dirty="0"/>
          </a:p>
          <a:p>
            <a:pPr marL="0" indent="0">
              <a:buFont typeface="Arial" pitchFamily="34" charset="0"/>
              <a:buNone/>
            </a:pPr>
            <a:endParaRPr lang="en-US" sz="1600" dirty="0"/>
          </a:p>
          <a:p>
            <a:pPr marL="0" indent="0">
              <a:buFont typeface="Arial" pitchFamily="34" charset="0"/>
              <a:buNone/>
            </a:pPr>
            <a:endParaRPr lang="en-US" dirty="0"/>
          </a:p>
          <a:p>
            <a:pPr marL="0" indent="0">
              <a:buFont typeface="Arial" pitchFamily="34" charset="0"/>
              <a:buNone/>
            </a:pPr>
            <a:endParaRPr lang="en-US" dirty="0"/>
          </a:p>
        </p:txBody>
      </p:sp>
      <p:pic>
        <p:nvPicPr>
          <p:cNvPr id="14" name="Picture 13" descr="A close up of a sign&#10;&#10;Description generated with very high confidence">
            <a:extLst>
              <a:ext uri="{FF2B5EF4-FFF2-40B4-BE49-F238E27FC236}">
                <a16:creationId xmlns:a16="http://schemas.microsoft.com/office/drawing/2014/main" id="{EFE69375-885B-4E92-BC9C-9612D99B286A}"/>
              </a:ext>
            </a:extLst>
          </p:cNvPr>
          <p:cNvPicPr>
            <a:picLocks noChangeAspect="1"/>
          </p:cNvPicPr>
          <p:nvPr/>
        </p:nvPicPr>
        <p:blipFill>
          <a:blip r:embed="rId4"/>
          <a:stretch>
            <a:fillRect/>
          </a:stretch>
        </p:blipFill>
        <p:spPr>
          <a:xfrm>
            <a:off x="839013" y="3427542"/>
            <a:ext cx="1726645" cy="696636"/>
          </a:xfrm>
          <a:prstGeom prst="rect">
            <a:avLst/>
          </a:prstGeom>
        </p:spPr>
      </p:pic>
      <p:grpSp>
        <p:nvGrpSpPr>
          <p:cNvPr id="15" name="Group 14">
            <a:extLst>
              <a:ext uri="{FF2B5EF4-FFF2-40B4-BE49-F238E27FC236}">
                <a16:creationId xmlns:a16="http://schemas.microsoft.com/office/drawing/2014/main" id="{B8DF457E-2FCB-4BF6-AE64-179E17BEF05C}"/>
              </a:ext>
            </a:extLst>
          </p:cNvPr>
          <p:cNvGrpSpPr/>
          <p:nvPr/>
        </p:nvGrpSpPr>
        <p:grpSpPr>
          <a:xfrm>
            <a:off x="838200" y="1690689"/>
            <a:ext cx="1728269" cy="1728025"/>
            <a:chOff x="690884" y="3839519"/>
            <a:chExt cx="1362717" cy="1362524"/>
          </a:xfrm>
        </p:grpSpPr>
        <p:pic>
          <p:nvPicPr>
            <p:cNvPr id="16" name="Picture 15">
              <a:extLst>
                <a:ext uri="{FF2B5EF4-FFF2-40B4-BE49-F238E27FC236}">
                  <a16:creationId xmlns:a16="http://schemas.microsoft.com/office/drawing/2014/main" id="{010FBD84-17A1-4590-AA04-80DD6510840B}"/>
                </a:ext>
              </a:extLst>
            </p:cNvPr>
            <p:cNvPicPr>
              <a:picLocks noChangeAspect="1"/>
            </p:cNvPicPr>
            <p:nvPr/>
          </p:nvPicPr>
          <p:blipFill>
            <a:blip r:embed="rId5"/>
            <a:stretch>
              <a:fillRect/>
            </a:stretch>
          </p:blipFill>
          <p:spPr>
            <a:xfrm>
              <a:off x="694412" y="3839519"/>
              <a:ext cx="1356943" cy="1356943"/>
            </a:xfrm>
            <a:prstGeom prst="rect">
              <a:avLst/>
            </a:prstGeom>
            <a:ln>
              <a:solidFill>
                <a:srgbClr val="0070C0"/>
              </a:solidFill>
            </a:ln>
          </p:spPr>
        </p:pic>
        <p:sp>
          <p:nvSpPr>
            <p:cNvPr id="17" name="Rectangle 16">
              <a:extLst>
                <a:ext uri="{FF2B5EF4-FFF2-40B4-BE49-F238E27FC236}">
                  <a16:creationId xmlns:a16="http://schemas.microsoft.com/office/drawing/2014/main" id="{7277AF84-30E6-4FF2-9108-3E9A12A0564E}"/>
                </a:ext>
              </a:extLst>
            </p:cNvPr>
            <p:cNvSpPr/>
            <p:nvPr/>
          </p:nvSpPr>
          <p:spPr>
            <a:xfrm>
              <a:off x="690884" y="3839519"/>
              <a:ext cx="1362717" cy="1362524"/>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dirty="0"/>
            </a:p>
          </p:txBody>
        </p:sp>
      </p:grpSp>
    </p:spTree>
    <p:extLst>
      <p:ext uri="{BB962C8B-B14F-4D97-AF65-F5344CB8AC3E}">
        <p14:creationId xmlns:p14="http://schemas.microsoft.com/office/powerpoint/2010/main" val="961003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Effect transition="in" filter="fade">
                                      <p:cBhvr>
                                        <p:cTn id="13" dur="1000"/>
                                        <p:tgtEl>
                                          <p:spTgt spid="13">
                                            <p:txEl>
                                              <p:pRg st="0" end="0"/>
                                            </p:txEl>
                                          </p:spTgt>
                                        </p:tgtEl>
                                      </p:cBhvr>
                                    </p:animEffect>
                                    <p:anim calcmode="lin" valueType="num">
                                      <p:cBhvr>
                                        <p:cTn id="14"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fade">
                                      <p:cBhvr>
                                        <p:cTn id="18" dur="1000"/>
                                        <p:tgtEl>
                                          <p:spTgt spid="13">
                                            <p:txEl>
                                              <p:pRg st="1" end="1"/>
                                            </p:txEl>
                                          </p:spTgt>
                                        </p:tgtEl>
                                      </p:cBhvr>
                                    </p:animEffect>
                                    <p:anim calcmode="lin" valueType="num">
                                      <p:cBhvr>
                                        <p:cTn id="19"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13">
                                            <p:txEl>
                                              <p:pRg st="1" end="1"/>
                                            </p:txEl>
                                          </p:spTgt>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13">
                                            <p:txEl>
                                              <p:pRg st="2" end="2"/>
                                            </p:txEl>
                                          </p:spTgt>
                                        </p:tgtEl>
                                        <p:attrNameLst>
                                          <p:attrName>style.visibility</p:attrName>
                                        </p:attrNameLst>
                                      </p:cBhvr>
                                      <p:to>
                                        <p:strVal val="visible"/>
                                      </p:to>
                                    </p:set>
                                    <p:animEffect transition="in" filter="fade">
                                      <p:cBhvr>
                                        <p:cTn id="23" dur="1000"/>
                                        <p:tgtEl>
                                          <p:spTgt spid="13">
                                            <p:txEl>
                                              <p:pRg st="2" end="2"/>
                                            </p:txEl>
                                          </p:spTgt>
                                        </p:tgtEl>
                                      </p:cBhvr>
                                    </p:animEffect>
                                    <p:anim calcmode="lin" valueType="num">
                                      <p:cBhvr>
                                        <p:cTn id="2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13">
                                            <p:txEl>
                                              <p:pRg st="2" end="2"/>
                                            </p:txEl>
                                          </p:spTgt>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0"/>
                                  </p:stCondLst>
                                  <p:childTnLst>
                                    <p:set>
                                      <p:cBhvr>
                                        <p:cTn id="27" dur="1" fill="hold">
                                          <p:stCondLst>
                                            <p:cond delay="0"/>
                                          </p:stCondLst>
                                        </p:cTn>
                                        <p:tgtEl>
                                          <p:spTgt spid="13">
                                            <p:txEl>
                                              <p:pRg st="3" end="3"/>
                                            </p:txEl>
                                          </p:spTgt>
                                        </p:tgtEl>
                                        <p:attrNameLst>
                                          <p:attrName>style.visibility</p:attrName>
                                        </p:attrNameLst>
                                      </p:cBhvr>
                                      <p:to>
                                        <p:strVal val="visible"/>
                                      </p:to>
                                    </p:set>
                                    <p:animEffect transition="in" filter="fade">
                                      <p:cBhvr>
                                        <p:cTn id="28" dur="1000"/>
                                        <p:tgtEl>
                                          <p:spTgt spid="13">
                                            <p:txEl>
                                              <p:pRg st="3" end="3"/>
                                            </p:txEl>
                                          </p:spTgt>
                                        </p:tgtEl>
                                      </p:cBhvr>
                                    </p:animEffect>
                                    <p:anim calcmode="lin" valueType="num">
                                      <p:cBhvr>
                                        <p:cTn id="29" dur="1000" fill="hold"/>
                                        <p:tgtEl>
                                          <p:spTgt spid="1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3">
                                            <p:txEl>
                                              <p:pRg st="3" end="3"/>
                                            </p:txEl>
                                          </p:spTgt>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13">
                                            <p:txEl>
                                              <p:pRg st="4" end="4"/>
                                            </p:txEl>
                                          </p:spTgt>
                                        </p:tgtEl>
                                        <p:attrNameLst>
                                          <p:attrName>style.visibility</p:attrName>
                                        </p:attrNameLst>
                                      </p:cBhvr>
                                      <p:to>
                                        <p:strVal val="visible"/>
                                      </p:to>
                                    </p:set>
                                    <p:animEffect transition="in" filter="fade">
                                      <p:cBhvr>
                                        <p:cTn id="33" dur="1000"/>
                                        <p:tgtEl>
                                          <p:spTgt spid="13">
                                            <p:txEl>
                                              <p:pRg st="4" end="4"/>
                                            </p:txEl>
                                          </p:spTgt>
                                        </p:tgtEl>
                                      </p:cBhvr>
                                    </p:animEffect>
                                    <p:anim calcmode="lin" valueType="num">
                                      <p:cBhvr>
                                        <p:cTn id="34"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13">
                                            <p:txEl>
                                              <p:pRg st="4" end="4"/>
                                            </p:txEl>
                                          </p:spTgt>
                                        </p:tgtEl>
                                        <p:attrNameLst>
                                          <p:attrName>ppt_y</p:attrName>
                                        </p:attrNameLst>
                                      </p:cBhvr>
                                      <p:tavLst>
                                        <p:tav tm="0">
                                          <p:val>
                                            <p:strVal val="#ppt_y-.1"/>
                                          </p:val>
                                        </p:tav>
                                        <p:tav tm="100000">
                                          <p:val>
                                            <p:strVal val="#ppt_y"/>
                                          </p:val>
                                        </p:tav>
                                      </p:tavLst>
                                    </p:anim>
                                  </p:childTnLst>
                                </p:cTn>
                              </p:par>
                              <p:par>
                                <p:cTn id="36" presetID="47" presetClass="entr" presetSubtype="0"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1000"/>
                                        <p:tgtEl>
                                          <p:spTgt spid="14"/>
                                        </p:tgtEl>
                                      </p:cBhvr>
                                    </p:animEffect>
                                    <p:anim calcmode="lin" valueType="num">
                                      <p:cBhvr>
                                        <p:cTn id="39" dur="1000" fill="hold"/>
                                        <p:tgtEl>
                                          <p:spTgt spid="14"/>
                                        </p:tgtEl>
                                        <p:attrNameLst>
                                          <p:attrName>ppt_x</p:attrName>
                                        </p:attrNameLst>
                                      </p:cBhvr>
                                      <p:tavLst>
                                        <p:tav tm="0">
                                          <p:val>
                                            <p:strVal val="#ppt_x"/>
                                          </p:val>
                                        </p:tav>
                                        <p:tav tm="100000">
                                          <p:val>
                                            <p:strVal val="#ppt_x"/>
                                          </p:val>
                                        </p:tav>
                                      </p:tavLst>
                                    </p:anim>
                                    <p:anim calcmode="lin" valueType="num">
                                      <p:cBhvr>
                                        <p:cTn id="4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allAtOnce"/>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Upgrade preparations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Pre-requisites for the Data upgrade:</a:t>
            </a:r>
          </a:p>
          <a:p>
            <a:r>
              <a:rPr lang="en-US" sz="2400" dirty="0"/>
              <a:t>Finish code upgrade for metadata objects (Data types, Tables, Views, Entities)</a:t>
            </a:r>
          </a:p>
          <a:p>
            <a:r>
              <a:rPr lang="en-US" sz="2400" dirty="0"/>
              <a:t>Generate Software deployable package with error-free metadata objects</a:t>
            </a:r>
          </a:p>
          <a:p>
            <a:r>
              <a:rPr lang="en-US" sz="2400" dirty="0"/>
              <a:t>Prepare the environment which will be running the upgrade (One-box VM, or Local VHD), on a version that has a data upgrade package available.</a:t>
            </a:r>
          </a:p>
          <a:p>
            <a:r>
              <a:rPr lang="en-US" sz="2400" dirty="0"/>
              <a:t>Download the AX2012DataUpgrade package applicable for your version</a:t>
            </a:r>
          </a:p>
          <a:p>
            <a:pPr marL="0" indent="0">
              <a:buNone/>
            </a:pPr>
            <a:endParaRPr lang="en-US" sz="2400" dirty="0"/>
          </a:p>
          <a:p>
            <a:pPr marL="0" indent="0">
              <a:buNone/>
            </a:pPr>
            <a:endParaRPr lang="en-US" sz="2400" dirty="0"/>
          </a:p>
        </p:txBody>
      </p:sp>
      <p:pic>
        <p:nvPicPr>
          <p:cNvPr id="2050" name="Picture 2" descr="Machine generated alternative text:&#10;ThisPC &#10;Name &#10;WIK &#10;Data Upg rade &#10;Date modified &#10;9/11/2019 1213 &#10;Type &#10;Compressed (zipp... &#10;Size &#10;33, 599 KB &#10;AX2012DataUpgrade-10.O.4-App104 PU28 3zip ">
            <a:extLst>
              <a:ext uri="{FF2B5EF4-FFF2-40B4-BE49-F238E27FC236}">
                <a16:creationId xmlns:a16="http://schemas.microsoft.com/office/drawing/2014/main" id="{A0779D10-D4D2-4E64-B7F4-D636CB4E3E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6562" y="4146048"/>
            <a:ext cx="6238875" cy="87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67542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Upgrade preparations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Pre-requisites for the Data upgrade:</a:t>
            </a:r>
          </a:p>
          <a:p>
            <a:r>
              <a:rPr lang="en-US" sz="2400" dirty="0"/>
              <a:t>Deploy the metadata package with your custom code on the VM</a:t>
            </a:r>
          </a:p>
          <a:p>
            <a:pPr marL="0" indent="0">
              <a:buNone/>
            </a:pPr>
            <a:endParaRPr lang="en-US" sz="2400" dirty="0"/>
          </a:p>
        </p:txBody>
      </p:sp>
      <p:pic>
        <p:nvPicPr>
          <p:cNvPr id="3074" name="Picture 2" descr="Machine generated alternative text:&#10;Administrator: C:lWindowslSystem321cmcI.exe - AXUpdateInstaIIer.exe devinstall &#10;icrosoft Idindows (Version 18. e. 14393) &#10;(c) 2816 Microsoft Corporation. All rights reserved . &#10;WIK NDataUpgradeXJAD &quot;DeployablePackage_2B1gøg11 88 24 87)AXUpdateInsta11er.exe devinstall &#10;enerated runbook with id: Runbook2B1gøg1112174g &#10;Start executing runbook : Runbook2B1gøg1112174g &#10;Executing step: 1 &#10;Stop script for service model: AOSService on machine: &#10;Stop AOS service and Batch service &#10;localhost &#10;Running as &#10;L 18:17 &#10;Stopping AOS. &#10;admin &#10;IIS service is not running, starting IIS Service. &#10;IIS service started. &#10;Stopping IIS AOS web site. &#10;Stopping IIS AOS application pool . &#10;Stopping IIS product configuration application pool . &#10;Stopping and disabling the batch service. &#10;AOS stop script completed with exit code: e. &#10;he &#10;localhost &#10;AOSService on machine: &#10;step completed &#10;Executing step: 2 &#10;update script for service model : &#10;update AOS service ">
            <a:extLst>
              <a:ext uri="{FF2B5EF4-FFF2-40B4-BE49-F238E27FC236}">
                <a16:creationId xmlns:a16="http://schemas.microsoft.com/office/drawing/2014/main" id="{6D0916AF-DABD-4A33-8B07-8A01F10EFD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2662" y="1967769"/>
            <a:ext cx="7686675" cy="434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9482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DF8576-A6E7-464D-96E6-C4485CB3510A}"/>
              </a:ext>
            </a:extLst>
          </p:cNvPr>
          <p:cNvSpPr>
            <a:spLocks noGrp="1"/>
          </p:cNvSpPr>
          <p:nvPr>
            <p:ph type="ctrTitle"/>
          </p:nvPr>
        </p:nvSpPr>
        <p:spPr>
          <a:xfrm>
            <a:off x="926840" y="2098714"/>
            <a:ext cx="10559765" cy="2387600"/>
          </a:xfrm>
        </p:spPr>
        <p:txBody>
          <a:bodyPr/>
          <a:lstStyle/>
          <a:p>
            <a:r>
              <a:rPr lang="en-US" dirty="0"/>
              <a:t>Executing the upgrade</a:t>
            </a:r>
            <a:endParaRPr lang="en-US" dirty="0">
              <a:solidFill>
                <a:schemeClr val="bg1"/>
              </a:solidFill>
            </a:endParaRPr>
          </a:p>
        </p:txBody>
      </p:sp>
    </p:spTree>
    <p:extLst>
      <p:ext uri="{BB962C8B-B14F-4D97-AF65-F5344CB8AC3E}">
        <p14:creationId xmlns:p14="http://schemas.microsoft.com/office/powerpoint/2010/main" val="4182600036"/>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The only supported SQL collation is </a:t>
            </a:r>
            <a:r>
              <a:rPr lang="en-US" sz="2400" b="1" dirty="0">
                <a:solidFill>
                  <a:srgbClr val="FF0000"/>
                </a:solidFill>
              </a:rPr>
              <a:t>SQL_Latin1_General_CP1_CI_AS</a:t>
            </a:r>
            <a:r>
              <a:rPr lang="en-US" sz="2400" dirty="0"/>
              <a:t> for MSDyn365FO as of now in Azure! (Refer to </a:t>
            </a:r>
            <a:r>
              <a:rPr lang="hu-HU" sz="2400" dirty="0">
                <a:hlinkClick r:id="rId2"/>
              </a:rPr>
              <a:t>Microsoft </a:t>
            </a:r>
            <a:r>
              <a:rPr lang="hu-HU" sz="2400" dirty="0" err="1">
                <a:hlinkClick r:id="rId2"/>
              </a:rPr>
              <a:t>Docs</a:t>
            </a:r>
            <a:r>
              <a:rPr lang="en-GB" sz="2400" dirty="0"/>
              <a:t>)</a:t>
            </a:r>
          </a:p>
          <a:p>
            <a:pPr marL="0" indent="0">
              <a:buNone/>
            </a:pPr>
            <a:r>
              <a:rPr lang="en-GB" sz="2400" dirty="0"/>
              <a:t>For most of us it means that at some point the DB needs to be converted.</a:t>
            </a:r>
          </a:p>
          <a:p>
            <a:pPr marL="0" indent="0">
              <a:buNone/>
            </a:pPr>
            <a:r>
              <a:rPr lang="en-GB" sz="2400" dirty="0"/>
              <a:t>Options to do this:</a:t>
            </a:r>
          </a:p>
          <a:p>
            <a:pPr marL="457200" indent="-457200">
              <a:buFont typeface="+mj-lt"/>
              <a:buAutoNum type="alphaLcParenR"/>
            </a:pPr>
            <a:r>
              <a:rPr lang="en-GB" sz="2400" dirty="0"/>
              <a:t>Undocumented feature of SQLServr.exe –Q option (seemingly works, but not reliable/recommended by MS)</a:t>
            </a:r>
          </a:p>
          <a:p>
            <a:pPr marL="457200" indent="-457200">
              <a:buFont typeface="+mj-lt"/>
              <a:buAutoNum type="alphaLcParenR"/>
            </a:pPr>
            <a:r>
              <a:rPr lang="en-GB" sz="2400" dirty="0"/>
              <a:t>Exporting the database to an Azure backup format (BACPAC, supported/recommended method)</a:t>
            </a:r>
          </a:p>
          <a:p>
            <a:pPr marL="457200" indent="-457200">
              <a:buFont typeface="+mj-lt"/>
              <a:buAutoNum type="alphaLcParenR"/>
            </a:pPr>
            <a:r>
              <a:rPr lang="en-GB" sz="2400" dirty="0"/>
              <a:t>SQL Server replication to Azure SQL (TBA)</a:t>
            </a:r>
          </a:p>
        </p:txBody>
      </p:sp>
    </p:spTree>
    <p:extLst>
      <p:ext uri="{BB962C8B-B14F-4D97-AF65-F5344CB8AC3E}">
        <p14:creationId xmlns:p14="http://schemas.microsoft.com/office/powerpoint/2010/main" val="1190532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We are only doing test data upgrade cycles as of now, so option B) works.</a:t>
            </a:r>
          </a:p>
          <a:p>
            <a:pPr marL="0" indent="0">
              <a:buNone/>
            </a:pPr>
            <a:r>
              <a:rPr lang="en-GB" sz="2400" dirty="0"/>
              <a:t>BACPAC export needs some preparations, since many things in SQL Server are not compatible with Azure SQL:</a:t>
            </a:r>
          </a:p>
          <a:p>
            <a:pPr marL="0" indent="0">
              <a:buNone/>
            </a:pPr>
            <a:endParaRPr lang="en-US" sz="2400" dirty="0"/>
          </a:p>
        </p:txBody>
      </p:sp>
      <p:graphicFrame>
        <p:nvGraphicFramePr>
          <p:cNvPr id="3" name="Table 2">
            <a:extLst>
              <a:ext uri="{FF2B5EF4-FFF2-40B4-BE49-F238E27FC236}">
                <a16:creationId xmlns:a16="http://schemas.microsoft.com/office/drawing/2014/main" id="{1185C303-F36E-43B1-9067-9530D1A99631}"/>
              </a:ext>
            </a:extLst>
          </p:cNvPr>
          <p:cNvGraphicFramePr>
            <a:graphicFrameLocks noGrp="1"/>
          </p:cNvGraphicFramePr>
          <p:nvPr/>
        </p:nvGraphicFramePr>
        <p:xfrm>
          <a:off x="838200" y="2390584"/>
          <a:ext cx="10141178" cy="3754120"/>
        </p:xfrm>
        <a:graphic>
          <a:graphicData uri="http://schemas.openxmlformats.org/drawingml/2006/table">
            <a:tbl>
              <a:tblPr firstRow="1" bandRow="1">
                <a:tableStyleId>{5C22544A-7EE6-4342-B048-85BDC9FD1C3A}</a:tableStyleId>
              </a:tblPr>
              <a:tblGrid>
                <a:gridCol w="5070589">
                  <a:extLst>
                    <a:ext uri="{9D8B030D-6E8A-4147-A177-3AD203B41FA5}">
                      <a16:colId xmlns:a16="http://schemas.microsoft.com/office/drawing/2014/main" val="612337440"/>
                    </a:ext>
                  </a:extLst>
                </a:gridCol>
                <a:gridCol w="5070589">
                  <a:extLst>
                    <a:ext uri="{9D8B030D-6E8A-4147-A177-3AD203B41FA5}">
                      <a16:colId xmlns:a16="http://schemas.microsoft.com/office/drawing/2014/main" val="4188805530"/>
                    </a:ext>
                  </a:extLst>
                </a:gridCol>
              </a:tblGrid>
              <a:tr h="370840">
                <a:tc>
                  <a:txBody>
                    <a:bodyPr/>
                    <a:lstStyle/>
                    <a:p>
                      <a:r>
                        <a:rPr lang="en-GB" dirty="0"/>
                        <a:t>Drop computed columns</a:t>
                      </a:r>
                      <a:endParaRPr lang="hu-HU" dirty="0"/>
                    </a:p>
                  </a:txBody>
                  <a:tcPr/>
                </a:tc>
                <a:tc>
                  <a:txBody>
                    <a:bodyPr/>
                    <a:lstStyle/>
                    <a:p>
                      <a:r>
                        <a:rPr lang="en-GB" dirty="0"/>
                        <a:t>Drop filtered indexes</a:t>
                      </a:r>
                      <a:endParaRPr lang="hu-HU" dirty="0"/>
                    </a:p>
                  </a:txBody>
                  <a:tcPr/>
                </a:tc>
                <a:extLst>
                  <a:ext uri="{0D108BD9-81ED-4DB2-BD59-A6C34878D82A}">
                    <a16:rowId xmlns:a16="http://schemas.microsoft.com/office/drawing/2014/main" val="1250748616"/>
                  </a:ext>
                </a:extLst>
              </a:tr>
              <a:tr h="370840">
                <a:tc>
                  <a:txBody>
                    <a:bodyPr/>
                    <a:lstStyle/>
                    <a:p>
                      <a:r>
                        <a:rPr lang="en-US" sz="1800" kern="1200" dirty="0">
                          <a:solidFill>
                            <a:schemeClr val="dk1"/>
                          </a:solidFill>
                          <a:effectLst/>
                          <a:latin typeface="+mn-lt"/>
                          <a:ea typeface="+mn-ea"/>
                          <a:cs typeface="+mn-cs"/>
                        </a:rPr>
                        <a:t>SELECT </a:t>
                      </a:r>
                    </a:p>
                    <a:p>
                      <a:r>
                        <a:rPr lang="en-US" sz="1800" kern="1200" dirty="0">
                          <a:solidFill>
                            <a:schemeClr val="dk1"/>
                          </a:solidFill>
                          <a:effectLst/>
                          <a:latin typeface="+mn-lt"/>
                          <a:ea typeface="+mn-ea"/>
                          <a:cs typeface="+mn-cs"/>
                        </a:rPr>
                        <a:t>    sysobjects.name AS </a:t>
                      </a:r>
                      <a:r>
                        <a:rPr lang="en-US" sz="1800" kern="1200" dirty="0" err="1">
                          <a:solidFill>
                            <a:schemeClr val="dk1"/>
                          </a:solidFill>
                          <a:effectLst/>
                          <a:latin typeface="+mn-lt"/>
                          <a:ea typeface="+mn-ea"/>
                          <a:cs typeface="+mn-cs"/>
                        </a:rPr>
                        <a:t>TableName</a:t>
                      </a:r>
                      <a:r>
                        <a:rPr lang="en-US" sz="1800" kern="1200" dirty="0">
                          <a:solidFill>
                            <a:schemeClr val="dk1"/>
                          </a:solidFill>
                          <a:effectLst/>
                          <a:latin typeface="+mn-lt"/>
                          <a:ea typeface="+mn-ea"/>
                          <a:cs typeface="+mn-cs"/>
                        </a:rPr>
                        <a:t>, </a:t>
                      </a:r>
                    </a:p>
                    <a:p>
                      <a:r>
                        <a:rPr lang="en-US" sz="1800" kern="1200" dirty="0">
                          <a:solidFill>
                            <a:schemeClr val="dk1"/>
                          </a:solidFill>
                          <a:effectLst/>
                          <a:latin typeface="+mn-lt"/>
                          <a:ea typeface="+mn-ea"/>
                          <a:cs typeface="+mn-cs"/>
                        </a:rPr>
                        <a:t>    syscolumns.name AS </a:t>
                      </a:r>
                      <a:r>
                        <a:rPr lang="en-US" sz="1800" kern="1200" dirty="0" err="1">
                          <a:solidFill>
                            <a:schemeClr val="dk1"/>
                          </a:solidFill>
                          <a:effectLst/>
                          <a:latin typeface="+mn-lt"/>
                          <a:ea typeface="+mn-ea"/>
                          <a:cs typeface="+mn-cs"/>
                        </a:rPr>
                        <a:t>ColumnName</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FROM </a:t>
                      </a:r>
                      <a:r>
                        <a:rPr lang="en-US" sz="1800" kern="1200" dirty="0" err="1">
                          <a:solidFill>
                            <a:schemeClr val="dk1"/>
                          </a:solidFill>
                          <a:effectLst/>
                          <a:latin typeface="+mn-lt"/>
                          <a:ea typeface="+mn-ea"/>
                          <a:cs typeface="+mn-cs"/>
                        </a:rPr>
                        <a:t>syscolumns</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    INNER JOIN </a:t>
                      </a:r>
                      <a:r>
                        <a:rPr lang="en-US" sz="1800" kern="1200" dirty="0" err="1">
                          <a:solidFill>
                            <a:schemeClr val="dk1"/>
                          </a:solidFill>
                          <a:effectLst/>
                          <a:latin typeface="+mn-lt"/>
                          <a:ea typeface="+mn-ea"/>
                          <a:cs typeface="+mn-cs"/>
                        </a:rPr>
                        <a:t>sysobjects</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    ON syscolumns.id = sysobjects.id</a:t>
                      </a:r>
                    </a:p>
                    <a:p>
                      <a:r>
                        <a:rPr lang="en-US" sz="1800" kern="1200" dirty="0">
                          <a:solidFill>
                            <a:schemeClr val="dk1"/>
                          </a:solidFill>
                          <a:effectLst/>
                          <a:latin typeface="+mn-lt"/>
                          <a:ea typeface="+mn-ea"/>
                          <a:cs typeface="+mn-cs"/>
                        </a:rPr>
                        <a:t>    AND </a:t>
                      </a:r>
                      <a:r>
                        <a:rPr lang="en-US" sz="1800" kern="1200" dirty="0" err="1">
                          <a:solidFill>
                            <a:schemeClr val="dk1"/>
                          </a:solidFill>
                          <a:effectLst/>
                          <a:latin typeface="+mn-lt"/>
                          <a:ea typeface="+mn-ea"/>
                          <a:cs typeface="+mn-cs"/>
                        </a:rPr>
                        <a:t>sysobjects.xtype</a:t>
                      </a:r>
                      <a:r>
                        <a:rPr lang="en-US" sz="1800" kern="1200" dirty="0">
                          <a:solidFill>
                            <a:schemeClr val="dk1"/>
                          </a:solidFill>
                          <a:effectLst/>
                          <a:latin typeface="+mn-lt"/>
                          <a:ea typeface="+mn-ea"/>
                          <a:cs typeface="+mn-cs"/>
                        </a:rPr>
                        <a:t> = 'U' --User Tables</a:t>
                      </a:r>
                    </a:p>
                    <a:p>
                      <a:r>
                        <a:rPr lang="en-US" sz="1800" kern="1200" dirty="0">
                          <a:solidFill>
                            <a:schemeClr val="dk1"/>
                          </a:solidFill>
                          <a:effectLst/>
                          <a:latin typeface="+mn-lt"/>
                          <a:ea typeface="+mn-ea"/>
                          <a:cs typeface="+mn-cs"/>
                        </a:rPr>
                        <a:t>WHERE </a:t>
                      </a:r>
                      <a:r>
                        <a:rPr lang="en-US" sz="1800" kern="1200" dirty="0" err="1">
                          <a:solidFill>
                            <a:schemeClr val="dk1"/>
                          </a:solidFill>
                          <a:effectLst/>
                          <a:latin typeface="+mn-lt"/>
                          <a:ea typeface="+mn-ea"/>
                          <a:cs typeface="+mn-cs"/>
                        </a:rPr>
                        <a:t>syscolumns.iscomputed</a:t>
                      </a:r>
                      <a:r>
                        <a:rPr lang="en-US" sz="1800" kern="1200" dirty="0">
                          <a:solidFill>
                            <a:schemeClr val="dk1"/>
                          </a:solidFill>
                          <a:effectLst/>
                          <a:latin typeface="+mn-lt"/>
                          <a:ea typeface="+mn-ea"/>
                          <a:cs typeface="+mn-cs"/>
                        </a:rPr>
                        <a:t> = 1</a:t>
                      </a:r>
                    </a:p>
                  </a:txBody>
                  <a:tcPr/>
                </a:tc>
                <a:tc>
                  <a:txBody>
                    <a:bodyPr/>
                    <a:lstStyle/>
                    <a:p>
                      <a:r>
                        <a:rPr lang="en-US" sz="1800" kern="1200" dirty="0">
                          <a:solidFill>
                            <a:schemeClr val="dk1"/>
                          </a:solidFill>
                          <a:effectLst/>
                          <a:latin typeface="+mn-lt"/>
                          <a:ea typeface="+mn-ea"/>
                          <a:cs typeface="+mn-cs"/>
                        </a:rPr>
                        <a:t>SELECT [</a:t>
                      </a:r>
                      <a:r>
                        <a:rPr lang="en-US" sz="1800" kern="1200" dirty="0" err="1">
                          <a:solidFill>
                            <a:schemeClr val="dk1"/>
                          </a:solidFill>
                          <a:effectLst/>
                          <a:latin typeface="+mn-lt"/>
                          <a:ea typeface="+mn-ea"/>
                          <a:cs typeface="+mn-cs"/>
                        </a:rPr>
                        <a:t>SchemaName</a:t>
                      </a:r>
                      <a:r>
                        <a:rPr lang="en-US" sz="1800" kern="1200" dirty="0">
                          <a:solidFill>
                            <a:schemeClr val="dk1"/>
                          </a:solidFill>
                          <a:effectLst/>
                          <a:latin typeface="+mn-lt"/>
                          <a:ea typeface="+mn-ea"/>
                          <a:cs typeface="+mn-cs"/>
                        </a:rPr>
                        <a:t>] = s.[Name]</a:t>
                      </a:r>
                    </a:p>
                    <a:p>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TableName</a:t>
                      </a:r>
                      <a:r>
                        <a:rPr lang="en-US" sz="1800" kern="1200" dirty="0">
                          <a:solidFill>
                            <a:schemeClr val="dk1"/>
                          </a:solidFill>
                          <a:effectLst/>
                          <a:latin typeface="+mn-lt"/>
                          <a:ea typeface="+mn-ea"/>
                          <a:cs typeface="+mn-cs"/>
                        </a:rPr>
                        <a:t>] = t.[Name]</a:t>
                      </a:r>
                    </a:p>
                    <a:p>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IndexName</a:t>
                      </a:r>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i</a:t>
                      </a:r>
                      <a:r>
                        <a:rPr lang="en-US" sz="1800" kern="1200" dirty="0">
                          <a:solidFill>
                            <a:schemeClr val="dk1"/>
                          </a:solidFill>
                          <a:effectLst/>
                          <a:latin typeface="+mn-lt"/>
                          <a:ea typeface="+mn-ea"/>
                          <a:cs typeface="+mn-cs"/>
                        </a:rPr>
                        <a:t>.[Name]</a:t>
                      </a:r>
                    </a:p>
                    <a:p>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IndexType</a:t>
                      </a:r>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i</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type_desc</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,[Filter] = </a:t>
                      </a:r>
                      <a:r>
                        <a:rPr lang="en-US" sz="1800" kern="1200" dirty="0" err="1">
                          <a:solidFill>
                            <a:schemeClr val="dk1"/>
                          </a:solidFill>
                          <a:effectLst/>
                          <a:latin typeface="+mn-lt"/>
                          <a:ea typeface="+mn-ea"/>
                          <a:cs typeface="+mn-cs"/>
                        </a:rPr>
                        <a:t>i.filter_definition</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FROM </a:t>
                      </a:r>
                      <a:r>
                        <a:rPr lang="en-US" sz="1800" kern="1200" dirty="0" err="1">
                          <a:solidFill>
                            <a:schemeClr val="dk1"/>
                          </a:solidFill>
                          <a:effectLst/>
                          <a:latin typeface="+mn-lt"/>
                          <a:ea typeface="+mn-ea"/>
                          <a:cs typeface="+mn-cs"/>
                        </a:rPr>
                        <a:t>sys.indexes</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i</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INNER JOIN </a:t>
                      </a:r>
                      <a:r>
                        <a:rPr lang="en-US" sz="1800" kern="1200" dirty="0" err="1">
                          <a:solidFill>
                            <a:schemeClr val="dk1"/>
                          </a:solidFill>
                          <a:effectLst/>
                          <a:latin typeface="+mn-lt"/>
                          <a:ea typeface="+mn-ea"/>
                          <a:cs typeface="+mn-cs"/>
                        </a:rPr>
                        <a:t>sys.tables</a:t>
                      </a:r>
                      <a:r>
                        <a:rPr lang="en-US" sz="1800" kern="1200" dirty="0">
                          <a:solidFill>
                            <a:schemeClr val="dk1"/>
                          </a:solidFill>
                          <a:effectLst/>
                          <a:latin typeface="+mn-lt"/>
                          <a:ea typeface="+mn-ea"/>
                          <a:cs typeface="+mn-cs"/>
                        </a:rPr>
                        <a:t> t ON </a:t>
                      </a:r>
                      <a:r>
                        <a:rPr lang="en-US" sz="1800" kern="1200" dirty="0" err="1">
                          <a:solidFill>
                            <a:schemeClr val="dk1"/>
                          </a:solidFill>
                          <a:effectLst/>
                          <a:latin typeface="+mn-lt"/>
                          <a:ea typeface="+mn-ea"/>
                          <a:cs typeface="+mn-cs"/>
                        </a:rPr>
                        <a:t>t.object_id</a:t>
                      </a:r>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i.object_id</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INNER JOIN </a:t>
                      </a:r>
                      <a:r>
                        <a:rPr lang="en-US" sz="1800" kern="1200" dirty="0" err="1">
                          <a:solidFill>
                            <a:schemeClr val="dk1"/>
                          </a:solidFill>
                          <a:effectLst/>
                          <a:latin typeface="+mn-lt"/>
                          <a:ea typeface="+mn-ea"/>
                          <a:cs typeface="+mn-cs"/>
                        </a:rPr>
                        <a:t>sys.schemas</a:t>
                      </a:r>
                      <a:r>
                        <a:rPr lang="en-US" sz="1800" kern="1200" dirty="0">
                          <a:solidFill>
                            <a:schemeClr val="dk1"/>
                          </a:solidFill>
                          <a:effectLst/>
                          <a:latin typeface="+mn-lt"/>
                          <a:ea typeface="+mn-ea"/>
                          <a:cs typeface="+mn-cs"/>
                        </a:rPr>
                        <a:t> s ON </a:t>
                      </a:r>
                      <a:r>
                        <a:rPr lang="en-US" sz="1800" kern="1200" dirty="0" err="1">
                          <a:solidFill>
                            <a:schemeClr val="dk1"/>
                          </a:solidFill>
                          <a:effectLst/>
                          <a:latin typeface="+mn-lt"/>
                          <a:ea typeface="+mn-ea"/>
                          <a:cs typeface="+mn-cs"/>
                        </a:rPr>
                        <a:t>s.schema_id</a:t>
                      </a:r>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t.schema_id</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WHERE </a:t>
                      </a:r>
                      <a:r>
                        <a:rPr lang="en-US" sz="1800" kern="1200" dirty="0" err="1">
                          <a:solidFill>
                            <a:schemeClr val="dk1"/>
                          </a:solidFill>
                          <a:effectLst/>
                          <a:latin typeface="+mn-lt"/>
                          <a:ea typeface="+mn-ea"/>
                          <a:cs typeface="+mn-cs"/>
                        </a:rPr>
                        <a:t>t.type_desc</a:t>
                      </a:r>
                      <a:r>
                        <a:rPr lang="en-US" sz="1800" kern="1200" dirty="0">
                          <a:solidFill>
                            <a:schemeClr val="dk1"/>
                          </a:solidFill>
                          <a:effectLst/>
                          <a:latin typeface="+mn-lt"/>
                          <a:ea typeface="+mn-ea"/>
                          <a:cs typeface="+mn-cs"/>
                        </a:rPr>
                        <a:t> = N'USER_TABLE'</a:t>
                      </a:r>
                    </a:p>
                    <a:p>
                      <a:r>
                        <a:rPr lang="en-US" sz="1800" kern="1200" dirty="0">
                          <a:solidFill>
                            <a:schemeClr val="dk1"/>
                          </a:solidFill>
                          <a:effectLst/>
                          <a:latin typeface="+mn-lt"/>
                          <a:ea typeface="+mn-ea"/>
                          <a:cs typeface="+mn-cs"/>
                        </a:rPr>
                        <a:t>AND </a:t>
                      </a:r>
                      <a:r>
                        <a:rPr lang="en-US" sz="1800" kern="1200" dirty="0" err="1">
                          <a:solidFill>
                            <a:schemeClr val="dk1"/>
                          </a:solidFill>
                          <a:effectLst/>
                          <a:latin typeface="+mn-lt"/>
                          <a:ea typeface="+mn-ea"/>
                          <a:cs typeface="+mn-cs"/>
                        </a:rPr>
                        <a:t>i.has_filter</a:t>
                      </a:r>
                      <a:r>
                        <a:rPr lang="en-US" sz="1800" kern="1200" dirty="0">
                          <a:solidFill>
                            <a:schemeClr val="dk1"/>
                          </a:solidFill>
                          <a:effectLst/>
                          <a:latin typeface="+mn-lt"/>
                          <a:ea typeface="+mn-ea"/>
                          <a:cs typeface="+mn-cs"/>
                        </a:rPr>
                        <a:t> = 1</a:t>
                      </a:r>
                    </a:p>
                  </a:txBody>
                  <a:tcPr/>
                </a:tc>
                <a:extLst>
                  <a:ext uri="{0D108BD9-81ED-4DB2-BD59-A6C34878D82A}">
                    <a16:rowId xmlns:a16="http://schemas.microsoft.com/office/drawing/2014/main" val="2872893274"/>
                  </a:ext>
                </a:extLst>
              </a:tr>
            </a:tbl>
          </a:graphicData>
        </a:graphic>
      </p:graphicFrame>
    </p:spTree>
    <p:extLst>
      <p:ext uri="{BB962C8B-B14F-4D97-AF65-F5344CB8AC3E}">
        <p14:creationId xmlns:p14="http://schemas.microsoft.com/office/powerpoint/2010/main" val="88302767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dirty="0"/>
          </a:p>
        </p:txBody>
      </p:sp>
      <p:graphicFrame>
        <p:nvGraphicFramePr>
          <p:cNvPr id="3" name="Table 2">
            <a:extLst>
              <a:ext uri="{FF2B5EF4-FFF2-40B4-BE49-F238E27FC236}">
                <a16:creationId xmlns:a16="http://schemas.microsoft.com/office/drawing/2014/main" id="{1185C303-F36E-43B1-9067-9530D1A99631}"/>
              </a:ext>
            </a:extLst>
          </p:cNvPr>
          <p:cNvGraphicFramePr>
            <a:graphicFrameLocks noGrp="1"/>
          </p:cNvGraphicFramePr>
          <p:nvPr/>
        </p:nvGraphicFramePr>
        <p:xfrm>
          <a:off x="838200" y="1689100"/>
          <a:ext cx="10141178" cy="3479800"/>
        </p:xfrm>
        <a:graphic>
          <a:graphicData uri="http://schemas.openxmlformats.org/drawingml/2006/table">
            <a:tbl>
              <a:tblPr firstRow="1" bandRow="1">
                <a:tableStyleId>{5C22544A-7EE6-4342-B048-85BDC9FD1C3A}</a:tableStyleId>
              </a:tblPr>
              <a:tblGrid>
                <a:gridCol w="5070589">
                  <a:extLst>
                    <a:ext uri="{9D8B030D-6E8A-4147-A177-3AD203B41FA5}">
                      <a16:colId xmlns:a16="http://schemas.microsoft.com/office/drawing/2014/main" val="612337440"/>
                    </a:ext>
                  </a:extLst>
                </a:gridCol>
                <a:gridCol w="5070589">
                  <a:extLst>
                    <a:ext uri="{9D8B030D-6E8A-4147-A177-3AD203B41FA5}">
                      <a16:colId xmlns:a16="http://schemas.microsoft.com/office/drawing/2014/main" val="4188805530"/>
                    </a:ext>
                  </a:extLst>
                </a:gridCol>
              </a:tblGrid>
              <a:tr h="370840">
                <a:tc>
                  <a:txBody>
                    <a:bodyPr/>
                    <a:lstStyle/>
                    <a:p>
                      <a:r>
                        <a:rPr lang="en-GB" dirty="0"/>
                        <a:t>Drop views</a:t>
                      </a:r>
                      <a:endParaRPr lang="hu-HU" dirty="0"/>
                    </a:p>
                  </a:txBody>
                  <a:tcPr/>
                </a:tc>
                <a:tc>
                  <a:txBody>
                    <a:bodyPr/>
                    <a:lstStyle/>
                    <a:p>
                      <a:r>
                        <a:rPr lang="en-GB" dirty="0"/>
                        <a:t>Drop incompatible Stored procedures</a:t>
                      </a:r>
                      <a:endParaRPr lang="hu-HU" dirty="0"/>
                    </a:p>
                  </a:txBody>
                  <a:tcPr/>
                </a:tc>
                <a:extLst>
                  <a:ext uri="{0D108BD9-81ED-4DB2-BD59-A6C34878D82A}">
                    <a16:rowId xmlns:a16="http://schemas.microsoft.com/office/drawing/2014/main" val="1250748616"/>
                  </a:ext>
                </a:extLst>
              </a:tr>
              <a:tr h="370840">
                <a:tc>
                  <a:txBody>
                    <a:bodyPr/>
                    <a:lstStyle/>
                    <a:p>
                      <a:r>
                        <a:rPr lang="en-US" sz="1800" kern="1200" dirty="0">
                          <a:solidFill>
                            <a:schemeClr val="dk1"/>
                          </a:solidFill>
                          <a:effectLst/>
                          <a:latin typeface="+mn-lt"/>
                          <a:ea typeface="+mn-ea"/>
                          <a:cs typeface="+mn-cs"/>
                        </a:rPr>
                        <a:t>DECLARE @</a:t>
                      </a:r>
                      <a:r>
                        <a:rPr lang="en-US" sz="1800" kern="1200" dirty="0" err="1">
                          <a:solidFill>
                            <a:schemeClr val="dk1"/>
                          </a:solidFill>
                          <a:effectLst/>
                          <a:latin typeface="+mn-lt"/>
                          <a:ea typeface="+mn-ea"/>
                          <a:cs typeface="+mn-cs"/>
                        </a:rPr>
                        <a:t>sql</a:t>
                      </a:r>
                      <a:r>
                        <a:rPr lang="en-US" sz="1800" kern="1200" dirty="0">
                          <a:solidFill>
                            <a:schemeClr val="dk1"/>
                          </a:solidFill>
                          <a:effectLst/>
                          <a:latin typeface="+mn-lt"/>
                          <a:ea typeface="+mn-ea"/>
                          <a:cs typeface="+mn-cs"/>
                        </a:rPr>
                        <a:t> VARCHAR(MAX) = ''</a:t>
                      </a:r>
                    </a:p>
                    <a:p>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crlf</a:t>
                      </a:r>
                      <a:r>
                        <a:rPr lang="en-US" sz="1800" kern="1200" dirty="0">
                          <a:solidFill>
                            <a:schemeClr val="dk1"/>
                          </a:solidFill>
                          <a:effectLst/>
                          <a:latin typeface="+mn-lt"/>
                          <a:ea typeface="+mn-ea"/>
                          <a:cs typeface="+mn-cs"/>
                        </a:rPr>
                        <a:t> VARCHAR(2) = CHAR(13) + CHAR(10) ;</a:t>
                      </a:r>
                    </a:p>
                    <a:p>
                      <a:r>
                        <a:rPr lang="en-GB" sz="1800" kern="1200" dirty="0">
                          <a:solidFill>
                            <a:schemeClr val="dk1"/>
                          </a:solidFill>
                          <a:effectLst/>
                          <a:latin typeface="+mn-lt"/>
                          <a:ea typeface="+mn-ea"/>
                          <a:cs typeface="+mn-cs"/>
                        </a:rPr>
                        <a:t> </a:t>
                      </a:r>
                    </a:p>
                    <a:p>
                      <a:r>
                        <a:rPr lang="en-US" sz="1800" kern="1200" dirty="0">
                          <a:solidFill>
                            <a:schemeClr val="dk1"/>
                          </a:solidFill>
                          <a:effectLst/>
                          <a:latin typeface="+mn-lt"/>
                          <a:ea typeface="+mn-ea"/>
                          <a:cs typeface="+mn-cs"/>
                        </a:rPr>
                        <a:t>SELECT @</a:t>
                      </a:r>
                      <a:r>
                        <a:rPr lang="en-US" sz="1800" kern="1200" dirty="0" err="1">
                          <a:solidFill>
                            <a:schemeClr val="dk1"/>
                          </a:solidFill>
                          <a:effectLst/>
                          <a:latin typeface="+mn-lt"/>
                          <a:ea typeface="+mn-ea"/>
                          <a:cs typeface="+mn-cs"/>
                        </a:rPr>
                        <a:t>sql</a:t>
                      </a:r>
                      <a:r>
                        <a:rPr lang="en-US" sz="1800" kern="1200" dirty="0">
                          <a:solidFill>
                            <a:schemeClr val="dk1"/>
                          </a:solidFill>
                          <a:effectLst/>
                          <a:latin typeface="+mn-lt"/>
                          <a:ea typeface="+mn-ea"/>
                          <a:cs typeface="+mn-cs"/>
                        </a:rPr>
                        <a:t> = @</a:t>
                      </a:r>
                      <a:r>
                        <a:rPr lang="en-US" sz="1800" kern="1200" dirty="0" err="1">
                          <a:solidFill>
                            <a:schemeClr val="dk1"/>
                          </a:solidFill>
                          <a:effectLst/>
                          <a:latin typeface="+mn-lt"/>
                          <a:ea typeface="+mn-ea"/>
                          <a:cs typeface="+mn-cs"/>
                        </a:rPr>
                        <a:t>sql</a:t>
                      </a:r>
                      <a:r>
                        <a:rPr lang="en-US" sz="1800" kern="1200" dirty="0">
                          <a:solidFill>
                            <a:schemeClr val="dk1"/>
                          </a:solidFill>
                          <a:effectLst/>
                          <a:latin typeface="+mn-lt"/>
                          <a:ea typeface="+mn-ea"/>
                          <a:cs typeface="+mn-cs"/>
                        </a:rPr>
                        <a:t> + 'DROP VIEW ' + QUOTENAME(SCHEMA_NAME(</a:t>
                      </a:r>
                      <a:r>
                        <a:rPr lang="en-US" sz="1800" kern="1200" dirty="0" err="1">
                          <a:solidFill>
                            <a:schemeClr val="dk1"/>
                          </a:solidFill>
                          <a:effectLst/>
                          <a:latin typeface="+mn-lt"/>
                          <a:ea typeface="+mn-ea"/>
                          <a:cs typeface="+mn-cs"/>
                        </a:rPr>
                        <a:t>schema_id</a:t>
                      </a:r>
                      <a:r>
                        <a:rPr lang="en-US" sz="1800" kern="1200" dirty="0">
                          <a:solidFill>
                            <a:schemeClr val="dk1"/>
                          </a:solidFill>
                          <a:effectLst/>
                          <a:latin typeface="+mn-lt"/>
                          <a:ea typeface="+mn-ea"/>
                          <a:cs typeface="+mn-cs"/>
                        </a:rPr>
                        <a:t>)) + '.' + QUOTENAME(v.name) +';' + @</a:t>
                      </a:r>
                      <a:r>
                        <a:rPr lang="en-US" sz="1800" kern="1200" dirty="0" err="1">
                          <a:solidFill>
                            <a:schemeClr val="dk1"/>
                          </a:solidFill>
                          <a:effectLst/>
                          <a:latin typeface="+mn-lt"/>
                          <a:ea typeface="+mn-ea"/>
                          <a:cs typeface="+mn-cs"/>
                        </a:rPr>
                        <a:t>crlf</a:t>
                      </a:r>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FROM   </a:t>
                      </a:r>
                      <a:r>
                        <a:rPr lang="en-US" sz="1800" kern="1200" dirty="0" err="1">
                          <a:solidFill>
                            <a:schemeClr val="dk1"/>
                          </a:solidFill>
                          <a:effectLst/>
                          <a:latin typeface="+mn-lt"/>
                          <a:ea typeface="+mn-ea"/>
                          <a:cs typeface="+mn-cs"/>
                        </a:rPr>
                        <a:t>sys.views</a:t>
                      </a:r>
                      <a:r>
                        <a:rPr lang="en-US" sz="1800" kern="1200" dirty="0">
                          <a:solidFill>
                            <a:schemeClr val="dk1"/>
                          </a:solidFill>
                          <a:effectLst/>
                          <a:latin typeface="+mn-lt"/>
                          <a:ea typeface="+mn-ea"/>
                          <a:cs typeface="+mn-cs"/>
                        </a:rPr>
                        <a:t> v</a:t>
                      </a:r>
                    </a:p>
                    <a:p>
                      <a:r>
                        <a:rPr lang="en-GB" sz="1800" kern="1200" dirty="0">
                          <a:solidFill>
                            <a:schemeClr val="dk1"/>
                          </a:solidFill>
                          <a:effectLst/>
                          <a:latin typeface="+mn-lt"/>
                          <a:ea typeface="+mn-ea"/>
                          <a:cs typeface="+mn-cs"/>
                        </a:rPr>
                        <a:t> </a:t>
                      </a:r>
                    </a:p>
                    <a:p>
                      <a:r>
                        <a:rPr lang="en-US" sz="1800" kern="1200" dirty="0">
                          <a:solidFill>
                            <a:schemeClr val="dk1"/>
                          </a:solidFill>
                          <a:effectLst/>
                          <a:latin typeface="+mn-lt"/>
                          <a:ea typeface="+mn-ea"/>
                          <a:cs typeface="+mn-cs"/>
                        </a:rPr>
                        <a:t>PRINT @</a:t>
                      </a:r>
                      <a:r>
                        <a:rPr lang="en-US" sz="1800" kern="1200" dirty="0" err="1">
                          <a:solidFill>
                            <a:schemeClr val="dk1"/>
                          </a:solidFill>
                          <a:effectLst/>
                          <a:latin typeface="+mn-lt"/>
                          <a:ea typeface="+mn-ea"/>
                          <a:cs typeface="+mn-cs"/>
                        </a:rPr>
                        <a:t>sql</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EXEC(@</a:t>
                      </a:r>
                      <a:r>
                        <a:rPr lang="en-US" sz="1800" kern="1200" dirty="0" err="1">
                          <a:solidFill>
                            <a:schemeClr val="dk1"/>
                          </a:solidFill>
                          <a:effectLst/>
                          <a:latin typeface="+mn-lt"/>
                          <a:ea typeface="+mn-ea"/>
                          <a:cs typeface="+mn-cs"/>
                        </a:rPr>
                        <a:t>sql</a:t>
                      </a:r>
                      <a:r>
                        <a:rPr lang="en-US" sz="1800" kern="1200" dirty="0">
                          <a:solidFill>
                            <a:schemeClr val="dk1"/>
                          </a:solidFill>
                          <a:effectLst/>
                          <a:latin typeface="+mn-lt"/>
                          <a:ea typeface="+mn-ea"/>
                          <a:cs typeface="+mn-cs"/>
                        </a:rPr>
                        <a:t>);</a:t>
                      </a:r>
                    </a:p>
                  </a:txBody>
                  <a:tcPr/>
                </a:tc>
                <a:tc>
                  <a:txBody>
                    <a:bodyPr/>
                    <a:lstStyle/>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XU_ValidateConfigKeyAndLicenseCodeIntegrity</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XU_GetDirtyFlag</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MaintainShipCarrierRole</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Recover_Deleted_Data_Proc</a:t>
                      </a:r>
                      <a:r>
                        <a:rPr lang="en-US" sz="1800" kern="1200" dirty="0">
                          <a:solidFill>
                            <a:schemeClr val="dk1"/>
                          </a:solidFill>
                          <a:effectLst/>
                          <a:latin typeface="+mn-lt"/>
                          <a:ea typeface="+mn-ea"/>
                          <a:cs typeface="+mn-cs"/>
                        </a:rPr>
                        <a:t>]</a:t>
                      </a:r>
                    </a:p>
                  </a:txBody>
                  <a:tcPr/>
                </a:tc>
                <a:extLst>
                  <a:ext uri="{0D108BD9-81ED-4DB2-BD59-A6C34878D82A}">
                    <a16:rowId xmlns:a16="http://schemas.microsoft.com/office/drawing/2014/main" val="2872893274"/>
                  </a:ext>
                </a:extLst>
              </a:tr>
            </a:tbl>
          </a:graphicData>
        </a:graphic>
      </p:graphicFrame>
    </p:spTree>
    <p:extLst>
      <p:ext uri="{BB962C8B-B14F-4D97-AF65-F5344CB8AC3E}">
        <p14:creationId xmlns:p14="http://schemas.microsoft.com/office/powerpoint/2010/main" val="188705806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dirty="0"/>
          </a:p>
        </p:txBody>
      </p:sp>
      <p:graphicFrame>
        <p:nvGraphicFramePr>
          <p:cNvPr id="3" name="Table 2">
            <a:extLst>
              <a:ext uri="{FF2B5EF4-FFF2-40B4-BE49-F238E27FC236}">
                <a16:creationId xmlns:a16="http://schemas.microsoft.com/office/drawing/2014/main" id="{1185C303-F36E-43B1-9067-9530D1A99631}"/>
              </a:ext>
            </a:extLst>
          </p:cNvPr>
          <p:cNvGraphicFramePr>
            <a:graphicFrameLocks noGrp="1"/>
          </p:cNvGraphicFramePr>
          <p:nvPr/>
        </p:nvGraphicFramePr>
        <p:xfrm>
          <a:off x="838200" y="1689100"/>
          <a:ext cx="10141178" cy="3205480"/>
        </p:xfrm>
        <a:graphic>
          <a:graphicData uri="http://schemas.openxmlformats.org/drawingml/2006/table">
            <a:tbl>
              <a:tblPr firstRow="1" bandRow="1">
                <a:tableStyleId>{5C22544A-7EE6-4342-B048-85BDC9FD1C3A}</a:tableStyleId>
              </a:tblPr>
              <a:tblGrid>
                <a:gridCol w="5070589">
                  <a:extLst>
                    <a:ext uri="{9D8B030D-6E8A-4147-A177-3AD203B41FA5}">
                      <a16:colId xmlns:a16="http://schemas.microsoft.com/office/drawing/2014/main" val="612337440"/>
                    </a:ext>
                  </a:extLst>
                </a:gridCol>
                <a:gridCol w="5070589">
                  <a:extLst>
                    <a:ext uri="{9D8B030D-6E8A-4147-A177-3AD203B41FA5}">
                      <a16:colId xmlns:a16="http://schemas.microsoft.com/office/drawing/2014/main" val="4188805530"/>
                    </a:ext>
                  </a:extLst>
                </a:gridCol>
              </a:tblGrid>
              <a:tr h="370840">
                <a:tc>
                  <a:txBody>
                    <a:bodyPr/>
                    <a:lstStyle/>
                    <a:p>
                      <a:r>
                        <a:rPr lang="en-GB" dirty="0"/>
                        <a:t>Drop domain user accounts and schemas</a:t>
                      </a:r>
                      <a:endParaRPr lang="hu-HU" dirty="0"/>
                    </a:p>
                  </a:txBody>
                  <a:tcPr/>
                </a:tc>
                <a:tc>
                  <a:txBody>
                    <a:bodyPr/>
                    <a:lstStyle/>
                    <a:p>
                      <a:r>
                        <a:rPr lang="en-GB" dirty="0"/>
                        <a:t>Drop incompatible Stored procedures</a:t>
                      </a:r>
                      <a:endParaRPr lang="hu-HU" dirty="0"/>
                    </a:p>
                  </a:txBody>
                  <a:tcPr/>
                </a:tc>
                <a:extLst>
                  <a:ext uri="{0D108BD9-81ED-4DB2-BD59-A6C34878D82A}">
                    <a16:rowId xmlns:a16="http://schemas.microsoft.com/office/drawing/2014/main" val="1250748616"/>
                  </a:ext>
                </a:extLst>
              </a:tr>
              <a:tr h="370840">
                <a:tc>
                  <a:txBody>
                    <a:bodyPr/>
                    <a:lstStyle/>
                    <a:p>
                      <a:endParaRPr lang="en-US" sz="1800" kern="1200" dirty="0">
                        <a:solidFill>
                          <a:schemeClr val="dk1"/>
                        </a:solidFill>
                        <a:effectLst/>
                        <a:latin typeface="+mn-lt"/>
                        <a:ea typeface="+mn-ea"/>
                        <a:cs typeface="+mn-cs"/>
                      </a:endParaRPr>
                    </a:p>
                  </a:txBody>
                  <a:tcPr/>
                </a:tc>
                <a:tc>
                  <a:txBody>
                    <a:bodyPr/>
                    <a:lstStyle/>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XU_ValidateConfigKeyAndLicenseCodeIntegrity</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XU_GetDirtyFlag</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MaintainShipCarrierRole</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DROP PROCEDURE [</a:t>
                      </a:r>
                      <a:r>
                        <a:rPr lang="en-US" sz="1800" kern="1200" dirty="0" err="1">
                          <a:solidFill>
                            <a:schemeClr val="dk1"/>
                          </a:solidFill>
                          <a:effectLst/>
                          <a:latin typeface="+mn-lt"/>
                          <a:ea typeface="+mn-ea"/>
                          <a:cs typeface="+mn-cs"/>
                        </a:rPr>
                        <a:t>dbo</a:t>
                      </a:r>
                      <a:r>
                        <a:rPr lang="en-US" sz="1800" kern="1200" dirty="0">
                          <a:solidFill>
                            <a:schemeClr val="dk1"/>
                          </a:solidFill>
                          <a:effectLst/>
                          <a:latin typeface="+mn-lt"/>
                          <a:ea typeface="+mn-ea"/>
                          <a:cs typeface="+mn-cs"/>
                        </a:rPr>
                        <a:t>].[</a:t>
                      </a:r>
                      <a:r>
                        <a:rPr lang="en-US" sz="1800" kern="1200" dirty="0" err="1">
                          <a:solidFill>
                            <a:schemeClr val="dk1"/>
                          </a:solidFill>
                          <a:effectLst/>
                          <a:latin typeface="+mn-lt"/>
                          <a:ea typeface="+mn-ea"/>
                          <a:cs typeface="+mn-cs"/>
                        </a:rPr>
                        <a:t>Recover_Deleted_Data_Proc</a:t>
                      </a:r>
                      <a:r>
                        <a:rPr lang="en-US" sz="1800" kern="1200" dirty="0">
                          <a:solidFill>
                            <a:schemeClr val="dk1"/>
                          </a:solidFill>
                          <a:effectLst/>
                          <a:latin typeface="+mn-lt"/>
                          <a:ea typeface="+mn-ea"/>
                          <a:cs typeface="+mn-cs"/>
                        </a:rPr>
                        <a:t>]</a:t>
                      </a:r>
                    </a:p>
                    <a:p>
                      <a:endParaRPr lang="en-US"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 Delete XI_* and XU_* manually</a:t>
                      </a:r>
                    </a:p>
                  </a:txBody>
                  <a:tcPr/>
                </a:tc>
                <a:extLst>
                  <a:ext uri="{0D108BD9-81ED-4DB2-BD59-A6C34878D82A}">
                    <a16:rowId xmlns:a16="http://schemas.microsoft.com/office/drawing/2014/main" val="2872893274"/>
                  </a:ext>
                </a:extLst>
              </a:tr>
            </a:tbl>
          </a:graphicData>
        </a:graphic>
      </p:graphicFrame>
      <p:pic>
        <p:nvPicPr>
          <p:cNvPr id="2" name="Picture 1">
            <a:extLst>
              <a:ext uri="{FF2B5EF4-FFF2-40B4-BE49-F238E27FC236}">
                <a16:creationId xmlns:a16="http://schemas.microsoft.com/office/drawing/2014/main" id="{09286825-8155-45C6-B645-2BCF9BB15CE5}"/>
              </a:ext>
            </a:extLst>
          </p:cNvPr>
          <p:cNvPicPr>
            <a:picLocks noChangeAspect="1"/>
          </p:cNvPicPr>
          <p:nvPr/>
        </p:nvPicPr>
        <p:blipFill>
          <a:blip r:embed="rId2"/>
          <a:stretch>
            <a:fillRect/>
          </a:stretch>
        </p:blipFill>
        <p:spPr>
          <a:xfrm>
            <a:off x="888087" y="2158313"/>
            <a:ext cx="5002840" cy="308593"/>
          </a:xfrm>
          <a:prstGeom prst="rect">
            <a:avLst/>
          </a:prstGeom>
        </p:spPr>
      </p:pic>
    </p:spTree>
    <p:extLst>
      <p:ext uri="{BB962C8B-B14F-4D97-AF65-F5344CB8AC3E}">
        <p14:creationId xmlns:p14="http://schemas.microsoft.com/office/powerpoint/2010/main" val="408082985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MSDyn365FO runs a job in the background to compress all indexes on the DB. As a preparation step, and also to try to speed up the BACPAC export and data upgrade steps we have compressed all clustered and non-clustered indexes.</a:t>
            </a:r>
          </a:p>
          <a:p>
            <a:pPr marL="0" indent="0">
              <a:buNone/>
            </a:pPr>
            <a:endParaRPr lang="en-GB" sz="2400" dirty="0"/>
          </a:p>
          <a:p>
            <a:pPr marL="0" indent="0">
              <a:buNone/>
            </a:pPr>
            <a:r>
              <a:rPr lang="en-GB" sz="2400" dirty="0"/>
              <a:t>Get the latest </a:t>
            </a:r>
            <a:r>
              <a:rPr lang="en-GB" sz="2400" dirty="0" err="1"/>
              <a:t>SQLPackage</a:t>
            </a:r>
            <a:r>
              <a:rPr lang="en-GB" sz="2400" dirty="0"/>
              <a:t> and/or SQL Server Management Studio versions for best compatibility.</a:t>
            </a:r>
          </a:p>
          <a:p>
            <a:pPr marL="0" indent="0">
              <a:buNone/>
            </a:pPr>
            <a:r>
              <a:rPr lang="en-US" sz="2400" dirty="0">
                <a:hlinkClick r:id="rId2"/>
              </a:rPr>
              <a:t>https://www.microsoft.com/en-us/download/details.aspx?id=53595</a:t>
            </a:r>
            <a:endParaRPr lang="en-GB" sz="2400" dirty="0"/>
          </a:p>
          <a:p>
            <a:pPr marL="0" indent="0">
              <a:buNone/>
            </a:pPr>
            <a:endParaRPr lang="en-GB" sz="2400" dirty="0"/>
          </a:p>
        </p:txBody>
      </p:sp>
    </p:spTree>
    <p:extLst>
      <p:ext uri="{BB962C8B-B14F-4D97-AF65-F5344CB8AC3E}">
        <p14:creationId xmlns:p14="http://schemas.microsoft.com/office/powerpoint/2010/main" val="205140554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Run the BACPAC export after the AX 2012 R3 DB has been prepared:</a:t>
            </a:r>
          </a:p>
          <a:p>
            <a:pPr marL="0" indent="0">
              <a:buNone/>
            </a:pPr>
            <a:endParaRPr lang="en-GB" sz="2400" dirty="0"/>
          </a:p>
          <a:p>
            <a:pPr marL="0" indent="0">
              <a:buNone/>
            </a:pPr>
            <a:r>
              <a:rPr lang="en-GB" sz="2400" dirty="0"/>
              <a:t>SqlPackage.exe /</a:t>
            </a:r>
            <a:r>
              <a:rPr lang="en-GB" sz="2400" dirty="0" err="1"/>
              <a:t>a:export</a:t>
            </a:r>
            <a:r>
              <a:rPr lang="en-GB" sz="2400" dirty="0"/>
              <a:t> /ssn:MININT-F36S5EH /</a:t>
            </a:r>
            <a:r>
              <a:rPr lang="en-GB" sz="2400" dirty="0" err="1"/>
              <a:t>sdn:AxDB</a:t>
            </a:r>
            <a:r>
              <a:rPr lang="en-GB" sz="2400" dirty="0"/>
              <a:t> /</a:t>
            </a:r>
            <a:r>
              <a:rPr lang="en-GB" sz="2400" dirty="0" err="1"/>
              <a:t>tf:H</a:t>
            </a:r>
            <a:r>
              <a:rPr lang="en-GB" sz="2400" dirty="0"/>
              <a:t>:\</a:t>
            </a:r>
            <a:r>
              <a:rPr lang="en-GB" sz="2400" dirty="0" err="1"/>
              <a:t>AxDB.bacpac</a:t>
            </a:r>
            <a:r>
              <a:rPr lang="en-GB" sz="2400" dirty="0"/>
              <a:t> /</a:t>
            </a:r>
            <a:r>
              <a:rPr lang="en-GB" sz="2400" dirty="0" err="1"/>
              <a:t>p:CommandTimeout</a:t>
            </a:r>
            <a:r>
              <a:rPr lang="en-GB" sz="2400" dirty="0"/>
              <a:t>=0 /</a:t>
            </a:r>
            <a:r>
              <a:rPr lang="en-GB" sz="2400" dirty="0" err="1"/>
              <a:t>p:VerifyFullTextDocumentTypesSupported</a:t>
            </a:r>
            <a:r>
              <a:rPr lang="en-GB" sz="2400" dirty="0"/>
              <a:t>=false</a:t>
            </a:r>
          </a:p>
          <a:p>
            <a:pPr marL="0" indent="0">
              <a:buNone/>
            </a:pPr>
            <a:endParaRPr lang="en-GB" sz="2400" dirty="0"/>
          </a:p>
        </p:txBody>
      </p:sp>
      <p:pic>
        <p:nvPicPr>
          <p:cNvPr id="8194" name="Picture 2" descr="Administrator: Command Prompt - SqIPackage.exe /a:export /ssn:MININT F36S5EH /sdn:AxD8 &#10;:\Program Files SQL /a:export /ssn:mININT-F36SSEH /sdn:AxDB /tf:H: \AxDB.bacpac /p:VerifyFu11TextDocumentTypesSupported=fa1se &#10;Connecting to database 'AxDB' on server ' MININT-F36SSEH' &#10;Extracting schema &#10;Extracting schema from database &#10;Resolving references in schema model &#10;alidating schema model &#10;alidating schema model for data package &#10;alidating schema &#10;Exporting data from database &#10;Exporting data &#10;Processing &#10;Processing &#10;Processing &#10;Processing &#10;Processing &#10;Processing &#10;Processing &#10;Processing &#10;Processing &#10;Processing &#10;Processing &#10;Processing &#10;Export &#10;Table &#10;Table &#10;Table &#10;Table &#10;Table &#10;Table &#10;Table &#10;Table &#10;Table &#10;Table &#10;Table &#10;[dbo] &#10;[dbo] &#10;[dbo] &#10;[dbo] &#10;[dbo] &#10;[dbo] &#10;[dbo] &#10;[dbo] &#10;[dbo] &#10;[dbo] &#10;[dbo] &#10;. [RPAYLEDGER] ' &#10;. [INVENTTRANSORIGINQUARANTINEORDER] ' &#10;. [HCMGOALACTIVITY] ' &#10;. [SYSBREAKPOINTS] ' &#10;. [BANKLCLINE] ' &#10;. [RETAIL TMPATTRIBTYPEENUMLIST] ' &#10;. [CUSTCONSINVOICE_JP] ' &#10;. [HCMRELATIONSHIPTYPEGROUP] ' &#10;. [DMFLEDGERPERIODCODEENTITY] ' &#10;. [DMFWHSINVENTSTATUSENTITY] ' &#10;. [CCMREDEEMINGTABLE] ' ">
            <a:extLst>
              <a:ext uri="{FF2B5EF4-FFF2-40B4-BE49-F238E27FC236}">
                <a16:creationId xmlns:a16="http://schemas.microsoft.com/office/drawing/2014/main" id="{15C6AD72-EFF3-4E8A-9220-72FEBBF63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843" y="3255938"/>
            <a:ext cx="11036314" cy="2680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33746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1000"/>
                                        <p:tgtEl>
                                          <p:spTgt spid="8194"/>
                                        </p:tgtEl>
                                      </p:cBhvr>
                                    </p:animEffect>
                                    <p:anim calcmode="lin" valueType="num">
                                      <p:cBhvr>
                                        <p:cTn id="8" dur="1000" fill="hold"/>
                                        <p:tgtEl>
                                          <p:spTgt spid="8194"/>
                                        </p:tgtEl>
                                        <p:attrNameLst>
                                          <p:attrName>ppt_x</p:attrName>
                                        </p:attrNameLst>
                                      </p:cBhvr>
                                      <p:tavLst>
                                        <p:tav tm="0">
                                          <p:val>
                                            <p:strVal val="#ppt_x"/>
                                          </p:val>
                                        </p:tav>
                                        <p:tav tm="100000">
                                          <p:val>
                                            <p:strVal val="#ppt_x"/>
                                          </p:val>
                                        </p:tav>
                                      </p:tavLst>
                                    </p:anim>
                                    <p:anim calcmode="lin" valueType="num">
                                      <p:cBhvr>
                                        <p:cTn id="9" dur="1000" fill="hold"/>
                                        <p:tgtEl>
                                          <p:spTgt spid="81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Open the BACPAC with an archive file manager (like 7-zip), since it is just a ZIP archive, and extract the </a:t>
            </a:r>
            <a:r>
              <a:rPr lang="en-GB" sz="2400" b="1" dirty="0"/>
              <a:t>Model.XML</a:t>
            </a:r>
            <a:r>
              <a:rPr lang="en-GB" sz="2400" dirty="0"/>
              <a:t> file.</a:t>
            </a:r>
          </a:p>
          <a:p>
            <a:pPr marL="0" indent="0">
              <a:buNone/>
            </a:pPr>
            <a:r>
              <a:rPr lang="en-GB" sz="2400" dirty="0"/>
              <a:t>Change the collation in the model file (</a:t>
            </a:r>
            <a:r>
              <a:rPr lang="en-GB" sz="2400" dirty="0" err="1"/>
              <a:t>CollationLcid</a:t>
            </a:r>
            <a:r>
              <a:rPr lang="en-GB" sz="2400" dirty="0"/>
              <a:t>=“1033”and Property Collation = SQL_Latin1_General_CP1_CI_AS), and remove anything else that the </a:t>
            </a:r>
            <a:r>
              <a:rPr lang="en-GB" sz="2400" dirty="0" err="1"/>
              <a:t>SQLPackage</a:t>
            </a:r>
            <a:r>
              <a:rPr lang="en-GB" sz="2400" dirty="0"/>
              <a:t> might be complaining about later on.</a:t>
            </a:r>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p:txBody>
      </p:sp>
      <p:pic>
        <p:nvPicPr>
          <p:cNvPr id="2" name="Picture 1">
            <a:extLst>
              <a:ext uri="{FF2B5EF4-FFF2-40B4-BE49-F238E27FC236}">
                <a16:creationId xmlns:a16="http://schemas.microsoft.com/office/drawing/2014/main" id="{D5A7964D-3AD2-4F29-BD9F-876CF0815F9E}"/>
              </a:ext>
            </a:extLst>
          </p:cNvPr>
          <p:cNvPicPr>
            <a:picLocks noChangeAspect="1"/>
          </p:cNvPicPr>
          <p:nvPr/>
        </p:nvPicPr>
        <p:blipFill>
          <a:blip r:embed="rId2"/>
          <a:stretch>
            <a:fillRect/>
          </a:stretch>
        </p:blipFill>
        <p:spPr>
          <a:xfrm>
            <a:off x="3228975" y="3429000"/>
            <a:ext cx="5734050" cy="790575"/>
          </a:xfrm>
          <a:prstGeom prst="rect">
            <a:avLst/>
          </a:prstGeom>
        </p:spPr>
      </p:pic>
      <p:pic>
        <p:nvPicPr>
          <p:cNvPr id="3" name="Picture 2">
            <a:extLst>
              <a:ext uri="{FF2B5EF4-FFF2-40B4-BE49-F238E27FC236}">
                <a16:creationId xmlns:a16="http://schemas.microsoft.com/office/drawing/2014/main" id="{3BE7DE42-0C35-4397-8B37-8B925421BC5E}"/>
              </a:ext>
            </a:extLst>
          </p:cNvPr>
          <p:cNvPicPr>
            <a:picLocks noChangeAspect="1"/>
          </p:cNvPicPr>
          <p:nvPr/>
        </p:nvPicPr>
        <p:blipFill>
          <a:blip r:embed="rId3"/>
          <a:stretch>
            <a:fillRect/>
          </a:stretch>
        </p:blipFill>
        <p:spPr>
          <a:xfrm>
            <a:off x="3200400" y="4351344"/>
            <a:ext cx="5791200" cy="371475"/>
          </a:xfrm>
          <a:prstGeom prst="rect">
            <a:avLst/>
          </a:prstGeom>
        </p:spPr>
      </p:pic>
    </p:spTree>
    <p:extLst>
      <p:ext uri="{BB962C8B-B14F-4D97-AF65-F5344CB8AC3E}">
        <p14:creationId xmlns:p14="http://schemas.microsoft.com/office/powerpoint/2010/main" val="23366668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0">
            <a:extLst>
              <a:ext uri="{FF2B5EF4-FFF2-40B4-BE49-F238E27FC236}">
                <a16:creationId xmlns:a16="http://schemas.microsoft.com/office/drawing/2014/main" id="{EB181E26-89C4-4A14-92DE-0F4C4B0E9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37">
            <a:extLst>
              <a:ext uri="{FF2B5EF4-FFF2-40B4-BE49-F238E27FC236}">
                <a16:creationId xmlns:a16="http://schemas.microsoft.com/office/drawing/2014/main" id="{13958066-7CBD-4B89-8F46-614C4F28B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691641"/>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759BAF8A-A039-4F97-9F36-F1C71712AD2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18" r="-2" b="47984"/>
          <a:stretch/>
        </p:blipFill>
        <p:spPr>
          <a:xfrm>
            <a:off x="6606675" y="1686886"/>
            <a:ext cx="5585325" cy="2504689"/>
          </a:xfrm>
          <a:custGeom>
            <a:avLst/>
            <a:gdLst/>
            <a:ahLst/>
            <a:cxnLst/>
            <a:rect l="l" t="t" r="r" b="b"/>
            <a:pathLst>
              <a:path w="5585325" h="2504689">
                <a:moveTo>
                  <a:pt x="3750470" y="0"/>
                </a:moveTo>
                <a:lnTo>
                  <a:pt x="5585325" y="0"/>
                </a:lnTo>
                <a:lnTo>
                  <a:pt x="5585325" y="2502787"/>
                </a:lnTo>
                <a:lnTo>
                  <a:pt x="4997928" y="2502787"/>
                </a:lnTo>
                <a:lnTo>
                  <a:pt x="4997928" y="2504689"/>
                </a:lnTo>
                <a:lnTo>
                  <a:pt x="0" y="2504689"/>
                </a:lnTo>
                <a:lnTo>
                  <a:pt x="1158367" y="4755"/>
                </a:lnTo>
                <a:lnTo>
                  <a:pt x="1084682" y="4755"/>
                </a:lnTo>
                <a:lnTo>
                  <a:pt x="1085177" y="3805"/>
                </a:lnTo>
                <a:lnTo>
                  <a:pt x="3750470" y="3805"/>
                </a:lnTo>
                <a:close/>
              </a:path>
            </a:pathLst>
          </a:custGeom>
        </p:spPr>
      </p:pic>
      <p:sp>
        <p:nvSpPr>
          <p:cNvPr id="2" name="Title 1">
            <a:extLst>
              <a:ext uri="{FF2B5EF4-FFF2-40B4-BE49-F238E27FC236}">
                <a16:creationId xmlns:a16="http://schemas.microsoft.com/office/drawing/2014/main" id="{E84DBB92-9EFB-4758-8ECB-2484FF98CEA0}"/>
              </a:ext>
            </a:extLst>
          </p:cNvPr>
          <p:cNvSpPr>
            <a:spLocks noGrp="1"/>
          </p:cNvSpPr>
          <p:nvPr>
            <p:ph type="title"/>
          </p:nvPr>
        </p:nvSpPr>
        <p:spPr>
          <a:xfrm>
            <a:off x="838200" y="365125"/>
            <a:ext cx="10515600" cy="1325563"/>
          </a:xfrm>
        </p:spPr>
        <p:txBody>
          <a:bodyPr>
            <a:normAutofit/>
          </a:bodyPr>
          <a:lstStyle/>
          <a:p>
            <a:r>
              <a:rPr lang="en-GB">
                <a:solidFill>
                  <a:schemeClr val="bg1"/>
                </a:solidFill>
              </a:rPr>
              <a:t>Meet the Company</a:t>
            </a:r>
          </a:p>
        </p:txBody>
      </p:sp>
      <p:pic>
        <p:nvPicPr>
          <p:cNvPr id="5" name="Picture 4">
            <a:extLst>
              <a:ext uri="{FF2B5EF4-FFF2-40B4-BE49-F238E27FC236}">
                <a16:creationId xmlns:a16="http://schemas.microsoft.com/office/drawing/2014/main" id="{EAAE1272-B552-4C96-8664-8A18C77D3E5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9434" r="-1" b="25595"/>
          <a:stretch/>
        </p:blipFill>
        <p:spPr>
          <a:xfrm>
            <a:off x="5371161" y="4355212"/>
            <a:ext cx="6820838" cy="2502788"/>
          </a:xfrm>
          <a:custGeom>
            <a:avLst/>
            <a:gdLst/>
            <a:ahLst/>
            <a:cxnLst/>
            <a:rect l="l" t="t" r="r" b="b"/>
            <a:pathLst>
              <a:path w="6820838" h="2502788">
                <a:moveTo>
                  <a:pt x="4985983" y="0"/>
                </a:moveTo>
                <a:lnTo>
                  <a:pt x="6820838" y="0"/>
                </a:lnTo>
                <a:lnTo>
                  <a:pt x="6820838" y="2502787"/>
                </a:lnTo>
                <a:lnTo>
                  <a:pt x="5946580" y="2502787"/>
                </a:lnTo>
                <a:lnTo>
                  <a:pt x="5946580" y="2502788"/>
                </a:lnTo>
                <a:lnTo>
                  <a:pt x="0" y="2502788"/>
                </a:lnTo>
                <a:lnTo>
                  <a:pt x="1159249" y="951"/>
                </a:lnTo>
                <a:lnTo>
                  <a:pt x="1235642" y="951"/>
                </a:lnTo>
                <a:lnTo>
                  <a:pt x="1236137" y="1"/>
                </a:lnTo>
                <a:lnTo>
                  <a:pt x="4985983" y="1"/>
                </a:lnTo>
                <a:close/>
              </a:path>
            </a:pathLst>
          </a:custGeom>
        </p:spPr>
      </p:pic>
      <p:sp>
        <p:nvSpPr>
          <p:cNvPr id="4" name="Content Placeholder 6">
            <a:extLst>
              <a:ext uri="{FF2B5EF4-FFF2-40B4-BE49-F238E27FC236}">
                <a16:creationId xmlns:a16="http://schemas.microsoft.com/office/drawing/2014/main" id="{B102F816-B9A6-4FF2-8C70-6ADB3073E5A9}"/>
              </a:ext>
            </a:extLst>
          </p:cNvPr>
          <p:cNvSpPr>
            <a:spLocks noGrp="1"/>
          </p:cNvSpPr>
          <p:nvPr>
            <p:ph idx="1"/>
          </p:nvPr>
        </p:nvSpPr>
        <p:spPr>
          <a:xfrm>
            <a:off x="838200" y="2015406"/>
            <a:ext cx="6047096" cy="4065986"/>
          </a:xfrm>
        </p:spPr>
        <p:txBody>
          <a:bodyPr anchor="t">
            <a:normAutofit/>
          </a:bodyPr>
          <a:lstStyle/>
          <a:p>
            <a:pPr marL="0" indent="0">
              <a:buNone/>
            </a:pPr>
            <a:r>
              <a:rPr lang="en-US" sz="2000" dirty="0">
                <a:solidFill>
                  <a:srgbClr val="FFFFFE"/>
                </a:solidFill>
              </a:rPr>
              <a:t>JJ Food Service Limited</a:t>
            </a:r>
          </a:p>
          <a:p>
            <a:r>
              <a:rPr lang="en-US" sz="2000" dirty="0">
                <a:solidFill>
                  <a:srgbClr val="FFFFFE"/>
                </a:solidFill>
              </a:rPr>
              <a:t>Omnichannel Business-to-business (B2B) sales of  food and non-food products</a:t>
            </a:r>
          </a:p>
          <a:p>
            <a:r>
              <a:rPr lang="en-US" sz="2000" dirty="0">
                <a:solidFill>
                  <a:srgbClr val="FFFFFE"/>
                </a:solidFill>
              </a:rPr>
              <a:t>14+ years of transactional history, using Microsoft Dynamics AX from version 3.0 to 2012 R3</a:t>
            </a:r>
          </a:p>
          <a:p>
            <a:r>
              <a:rPr lang="en-US" sz="2000" dirty="0">
                <a:solidFill>
                  <a:srgbClr val="FFFFFE"/>
                </a:solidFill>
              </a:rPr>
              <a:t>11 branches and warehouses across the UK</a:t>
            </a:r>
          </a:p>
          <a:p>
            <a:r>
              <a:rPr lang="en-US" sz="2000" dirty="0">
                <a:solidFill>
                  <a:srgbClr val="FFFFFE"/>
                </a:solidFill>
              </a:rPr>
              <a:t>60.000 customers</a:t>
            </a:r>
          </a:p>
          <a:p>
            <a:r>
              <a:rPr lang="en-US" sz="2000" dirty="0">
                <a:solidFill>
                  <a:srgbClr val="FFFFFE"/>
                </a:solidFill>
              </a:rPr>
              <a:t>100+ delivery vehicles</a:t>
            </a:r>
          </a:p>
        </p:txBody>
      </p:sp>
    </p:spTree>
    <p:extLst>
      <p:ext uri="{BB962C8B-B14F-4D97-AF65-F5344CB8AC3E}">
        <p14:creationId xmlns:p14="http://schemas.microsoft.com/office/powerpoint/2010/main" val="40585825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000"/>
                                        <p:tgtEl>
                                          <p:spTgt spid="5"/>
                                        </p:tgtEl>
                                      </p:cBhvr>
                                    </p:animEffect>
                                  </p:childTnLst>
                                </p:cTn>
                              </p:par>
                            </p:childTnLst>
                          </p:cTn>
                        </p:par>
                        <p:par>
                          <p:cTn id="12" fill="hold">
                            <p:stCondLst>
                              <p:cond delay="4000"/>
                            </p:stCondLst>
                            <p:childTnLst>
                              <p:par>
                                <p:cTn id="13" presetID="42" presetClass="entr" presetSubtype="0" fill="hold"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1000"/>
                                        <p:tgtEl>
                                          <p:spTgt spid="4">
                                            <p:txEl>
                                              <p:pRg st="1" end="1"/>
                                            </p:txEl>
                                          </p:spTgt>
                                        </p:tgtEl>
                                      </p:cBhvr>
                                    </p:animEffect>
                                    <p:anim calcmode="lin" valueType="num">
                                      <p:cBhvr>
                                        <p:cTn id="16"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7"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par>
                          <p:cTn id="18" fill="hold">
                            <p:stCondLst>
                              <p:cond delay="5000"/>
                            </p:stCondLst>
                            <p:childTnLst>
                              <p:par>
                                <p:cTn id="19" presetID="42" presetClass="entr" presetSubtype="0" fill="hold" nodeType="after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par>
                          <p:cTn id="24" fill="hold">
                            <p:stCondLst>
                              <p:cond delay="6000"/>
                            </p:stCondLst>
                            <p:childTnLst>
                              <p:par>
                                <p:cTn id="25" presetID="42" presetClass="entr" presetSubtype="0" fill="hold" nodeType="after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1000"/>
                                        <p:tgtEl>
                                          <p:spTgt spid="4">
                                            <p:txEl>
                                              <p:pRg st="3" end="3"/>
                                            </p:txEl>
                                          </p:spTgt>
                                        </p:tgtEl>
                                      </p:cBhvr>
                                    </p:animEffect>
                                    <p:anim calcmode="lin" valueType="num">
                                      <p:cBhvr>
                                        <p:cTn id="28"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par>
                          <p:cTn id="30" fill="hold">
                            <p:stCondLst>
                              <p:cond delay="7000"/>
                            </p:stCondLst>
                            <p:childTnLst>
                              <p:par>
                                <p:cTn id="31" presetID="42" presetClass="entr" presetSubtype="0" fill="hold" nodeType="after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1000"/>
                                        <p:tgtEl>
                                          <p:spTgt spid="4">
                                            <p:txEl>
                                              <p:pRg st="4" end="4"/>
                                            </p:txEl>
                                          </p:spTgt>
                                        </p:tgtEl>
                                      </p:cBhvr>
                                    </p:animEffect>
                                    <p:anim calcmode="lin" valueType="num">
                                      <p:cBhvr>
                                        <p:cTn id="34"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par>
                          <p:cTn id="36" fill="hold">
                            <p:stCondLst>
                              <p:cond delay="8000"/>
                            </p:stCondLst>
                            <p:childTnLst>
                              <p:par>
                                <p:cTn id="37" presetID="42" presetClass="entr" presetSubtype="0" fill="hold" nodeType="after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animEffect transition="in" filter="fade">
                                      <p:cBhvr>
                                        <p:cTn id="39" dur="1000"/>
                                        <p:tgtEl>
                                          <p:spTgt spid="4">
                                            <p:txEl>
                                              <p:pRg st="5" end="5"/>
                                            </p:txEl>
                                          </p:spTgt>
                                        </p:tgtEl>
                                      </p:cBhvr>
                                    </p:animEffect>
                                    <p:anim calcmode="lin" valueType="num">
                                      <p:cBhvr>
                                        <p:cTn id="40"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Stop the services (Batch, MR, WWW), rename the empty or demo data </a:t>
            </a:r>
            <a:r>
              <a:rPr lang="en-GB" sz="2400" dirty="0" err="1"/>
              <a:t>AxDB</a:t>
            </a:r>
            <a:r>
              <a:rPr lang="en-GB" sz="2400" dirty="0"/>
              <a:t> as </a:t>
            </a:r>
            <a:r>
              <a:rPr lang="en-GB" sz="2400" dirty="0" err="1"/>
              <a:t>AxDB_orig</a:t>
            </a:r>
            <a:r>
              <a:rPr lang="en-GB" sz="2400" dirty="0"/>
              <a:t> in SQL. Import the BACPAC along with the prepped Model.XML file sitting next to it on your VM:</a:t>
            </a:r>
          </a:p>
          <a:p>
            <a:pPr marL="0" indent="0">
              <a:buNone/>
            </a:pPr>
            <a:endParaRPr lang="en-GB" sz="2400" dirty="0"/>
          </a:p>
          <a:p>
            <a:pPr marL="0" indent="0">
              <a:buNone/>
            </a:pPr>
            <a:r>
              <a:rPr lang="en-GB" sz="2400" dirty="0"/>
              <a:t>SqlPackage.exe /</a:t>
            </a:r>
            <a:r>
              <a:rPr lang="en-GB" sz="2400" dirty="0" err="1"/>
              <a:t>Action:Import</a:t>
            </a:r>
            <a:r>
              <a:rPr lang="en-GB" sz="2400" dirty="0"/>
              <a:t> /</a:t>
            </a:r>
            <a:r>
              <a:rPr lang="en-GB" sz="2400" dirty="0" err="1"/>
              <a:t>sf:H</a:t>
            </a:r>
            <a:r>
              <a:rPr lang="en-GB" sz="2400" dirty="0"/>
              <a:t>:\</a:t>
            </a:r>
            <a:r>
              <a:rPr lang="en-GB" sz="2400" dirty="0" err="1"/>
              <a:t>AXDB.bacpac</a:t>
            </a:r>
            <a:r>
              <a:rPr lang="en-GB" sz="2400" dirty="0"/>
              <a:t> /tsn:MININT-F36S5EH /</a:t>
            </a:r>
            <a:r>
              <a:rPr lang="en-GB" sz="2400" dirty="0" err="1"/>
              <a:t>tdn:AxDB</a:t>
            </a:r>
            <a:r>
              <a:rPr lang="en-GB" sz="2400" dirty="0"/>
              <a:t> /</a:t>
            </a:r>
            <a:r>
              <a:rPr lang="en-GB" sz="2400" dirty="0" err="1"/>
              <a:t>p:CommandTimeout</a:t>
            </a:r>
            <a:r>
              <a:rPr lang="en-GB" sz="2400" dirty="0"/>
              <a:t>=0 /</a:t>
            </a:r>
            <a:r>
              <a:rPr lang="en-GB" sz="2400" dirty="0" err="1"/>
              <a:t>ModelFilePath:H</a:t>
            </a:r>
            <a:r>
              <a:rPr lang="en-GB" sz="2400" dirty="0"/>
              <a:t>:\model.xml</a:t>
            </a:r>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r>
              <a:rPr lang="en-GB" sz="2400" dirty="0"/>
              <a:t>Once finished, recreate the dropped SQL Views, then you will have your </a:t>
            </a:r>
            <a:r>
              <a:rPr lang="en-GB" sz="2400" dirty="0" err="1"/>
              <a:t>AxDB</a:t>
            </a:r>
            <a:r>
              <a:rPr lang="en-GB" sz="2400" dirty="0"/>
              <a:t> ready for data upgrade. Likely at this point you might want to do additional custom data or metadata </a:t>
            </a:r>
            <a:r>
              <a:rPr lang="en-GB" sz="2400" dirty="0" err="1"/>
              <a:t>cleanup</a:t>
            </a:r>
            <a:r>
              <a:rPr lang="en-GB" sz="2400" dirty="0"/>
              <a:t>.</a:t>
            </a:r>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p:txBody>
      </p:sp>
      <p:pic>
        <p:nvPicPr>
          <p:cNvPr id="10242" name="Picture 2" descr="Administrator: Command Prompt - SqIPackage.exe 'Action:lmport /tsn:MININT F36S5EH /tdn:AxD8 &#10;C:\Program Files\microsoft SQL /Action:Import /sf:H: \AXDB.bacpac /tsn:b11NINT-F36SSEH /tdn:AxDB /p:CommandTimeout=8 'Mode &#10;IFi1ePath : H: \model . xml &#10;Importing to database ' AxDB' on server ' MININT-F36SSEH' &#10;Creating deployment plan &#10;Initializing deployment &#10;Overriding model .xml using file 'H: \model .xml' . &#10;Use of this setting may result in deployment failure and/or unintended data loss. &#10;tended only for use when troubleshooting issues with publish, import or script generation . &#10;This setting is in ">
            <a:extLst>
              <a:ext uri="{FF2B5EF4-FFF2-40B4-BE49-F238E27FC236}">
                <a16:creationId xmlns:a16="http://schemas.microsoft.com/office/drawing/2014/main" id="{3427E496-9540-49E5-8732-FD0BDB7F17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294080"/>
            <a:ext cx="10515600" cy="1278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41487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242"/>
                                        </p:tgtEl>
                                        <p:attrNameLst>
                                          <p:attrName>style.visibility</p:attrName>
                                        </p:attrNameLst>
                                      </p:cBhvr>
                                      <p:to>
                                        <p:strVal val="visible"/>
                                      </p:to>
                                    </p:set>
                                    <p:animEffect transition="in" filter="fade">
                                      <p:cBhvr>
                                        <p:cTn id="7" dur="1000"/>
                                        <p:tgtEl>
                                          <p:spTgt spid="10242"/>
                                        </p:tgtEl>
                                      </p:cBhvr>
                                    </p:animEffect>
                                    <p:anim calcmode="lin" valueType="num">
                                      <p:cBhvr>
                                        <p:cTn id="8" dur="1000" fill="hold"/>
                                        <p:tgtEl>
                                          <p:spTgt spid="10242"/>
                                        </p:tgtEl>
                                        <p:attrNameLst>
                                          <p:attrName>ppt_x</p:attrName>
                                        </p:attrNameLst>
                                      </p:cBhvr>
                                      <p:tavLst>
                                        <p:tav tm="0">
                                          <p:val>
                                            <p:strVal val="#ppt_x"/>
                                          </p:val>
                                        </p:tav>
                                        <p:tav tm="100000">
                                          <p:val>
                                            <p:strVal val="#ppt_x"/>
                                          </p:val>
                                        </p:tav>
                                      </p:tavLst>
                                    </p:anim>
                                    <p:anim calcmode="lin" valueType="num">
                                      <p:cBhvr>
                                        <p:cTn id="9" dur="1000" fill="hold"/>
                                        <p:tgtEl>
                                          <p:spTgt spid="1024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5">
                                            <p:txEl>
                                              <p:pRg st="7" end="7"/>
                                            </p:txEl>
                                          </p:spTgt>
                                        </p:tgtEl>
                                        <p:attrNameLst>
                                          <p:attrName>style.visibility</p:attrName>
                                        </p:attrNameLst>
                                      </p:cBhvr>
                                      <p:to>
                                        <p:strVal val="visible"/>
                                      </p:to>
                                    </p:set>
                                    <p:animEffect transition="in" filter="fade">
                                      <p:cBhvr>
                                        <p:cTn id="13" dur="500"/>
                                        <p:tgtEl>
                                          <p:spTgt spid="1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Time to run the actual data upgrade script, which is not different from installing any Software deployable package, except it is doing extra steps to convert your DB:</a:t>
            </a:r>
          </a:p>
          <a:p>
            <a:pPr marL="0" indent="0">
              <a:buNone/>
            </a:pPr>
            <a:endParaRPr lang="en-GB" sz="2400" dirty="0"/>
          </a:p>
          <a:p>
            <a:pPr marL="0" indent="0">
              <a:buNone/>
            </a:pPr>
            <a:r>
              <a:rPr lang="en-GB" sz="2400" dirty="0"/>
              <a:t>AXUpdateInstaller.exe generate -</a:t>
            </a:r>
            <a:r>
              <a:rPr lang="en-GB" sz="2400" dirty="0" err="1"/>
              <a:t>runbookid</a:t>
            </a:r>
            <a:r>
              <a:rPr lang="en-GB" sz="2400" dirty="0"/>
              <a:t>="AX2012DataUpgrade-10-0-4-runbook" -</a:t>
            </a:r>
            <a:r>
              <a:rPr lang="en-GB" sz="2400" dirty="0" err="1"/>
              <a:t>topologyfile</a:t>
            </a:r>
            <a:r>
              <a:rPr lang="en-GB" sz="2400" dirty="0"/>
              <a:t>="DefaultTopologyData.xml" -</a:t>
            </a:r>
            <a:r>
              <a:rPr lang="en-GB" sz="2400" dirty="0" err="1"/>
              <a:t>servicemodelfile</a:t>
            </a:r>
            <a:r>
              <a:rPr lang="en-GB" sz="2400" dirty="0"/>
              <a:t>="DefaultServiceModelData.xml" -</a:t>
            </a:r>
            <a:r>
              <a:rPr lang="en-GB" sz="2400" dirty="0" err="1"/>
              <a:t>runbookfile</a:t>
            </a:r>
            <a:r>
              <a:rPr lang="en-GB" sz="2400" dirty="0"/>
              <a:t>="AX2012DataUpgrade-10-0-4-runbook.xml"</a:t>
            </a:r>
          </a:p>
          <a:p>
            <a:pPr marL="0" indent="0">
              <a:buNone/>
            </a:pPr>
            <a:r>
              <a:rPr lang="en-GB" sz="2400" dirty="0"/>
              <a:t>	</a:t>
            </a:r>
          </a:p>
          <a:p>
            <a:pPr marL="0" indent="0">
              <a:buNone/>
            </a:pPr>
            <a:r>
              <a:rPr lang="en-GB" sz="2400" dirty="0"/>
              <a:t>AXUpdateInstaller.exe import -</a:t>
            </a:r>
            <a:r>
              <a:rPr lang="en-GB" sz="2400" dirty="0" err="1"/>
              <a:t>runbookfile</a:t>
            </a:r>
            <a:r>
              <a:rPr lang="en-GB" sz="2400" dirty="0"/>
              <a:t>="AX2012DataUpgrade-10-0-4-runbook.xml"</a:t>
            </a:r>
          </a:p>
          <a:p>
            <a:pPr marL="0" indent="0">
              <a:buNone/>
            </a:pPr>
            <a:r>
              <a:rPr lang="en-GB" sz="2400" dirty="0"/>
              <a:t>	</a:t>
            </a:r>
          </a:p>
          <a:p>
            <a:pPr marL="0" indent="0">
              <a:buNone/>
            </a:pPr>
            <a:r>
              <a:rPr lang="en-GB" sz="2400" dirty="0"/>
              <a:t>AXUpdateInstaller.exe execute -</a:t>
            </a:r>
            <a:r>
              <a:rPr lang="en-GB" sz="2400" dirty="0" err="1"/>
              <a:t>runbookid</a:t>
            </a:r>
            <a:r>
              <a:rPr lang="en-GB" sz="2400" dirty="0"/>
              <a:t>="AX2012DataUpgrade-10-0-4-runbook"</a:t>
            </a:r>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p:txBody>
      </p:sp>
    </p:spTree>
    <p:extLst>
      <p:ext uri="{BB962C8B-B14F-4D97-AF65-F5344CB8AC3E}">
        <p14:creationId xmlns:p14="http://schemas.microsoft.com/office/powerpoint/2010/main" val="14451731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The script does a couple of steps, including:</a:t>
            </a:r>
          </a:p>
          <a:p>
            <a:r>
              <a:rPr lang="en-GB" sz="2400" dirty="0"/>
              <a:t>Pre-requisites for changing structure of the data</a:t>
            </a:r>
          </a:p>
          <a:p>
            <a:r>
              <a:rPr lang="en-GB" sz="2400" dirty="0"/>
              <a:t>Modify metadata using shadow-copy technique</a:t>
            </a:r>
          </a:p>
          <a:p>
            <a:r>
              <a:rPr lang="en-GB" sz="2400" dirty="0"/>
              <a:t>Edit the decimal values to have only 6 digits instead of 16</a:t>
            </a:r>
          </a:p>
          <a:p>
            <a:r>
              <a:rPr lang="en-GB" sz="2400" dirty="0"/>
              <a:t>Post-scripts for changing structure of the data</a:t>
            </a:r>
          </a:p>
          <a:p>
            <a:r>
              <a:rPr lang="en-GB" sz="2400" dirty="0"/>
              <a:t>Run the </a:t>
            </a:r>
            <a:r>
              <a:rPr lang="en-GB" sz="2400" dirty="0" err="1"/>
              <a:t>ReleaseUpdate</a:t>
            </a:r>
            <a:r>
              <a:rPr lang="en-GB" sz="2400" dirty="0"/>
              <a:t> cockpit in a Batch process</a:t>
            </a:r>
          </a:p>
          <a:p>
            <a:r>
              <a:rPr lang="en-GB" sz="2400" dirty="0"/>
              <a:t>Final Data Dictionary synchronization</a:t>
            </a:r>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a:p>
            <a:pPr marL="0" indent="0">
              <a:buNone/>
            </a:pPr>
            <a:endParaRPr lang="en-GB" sz="2400" dirty="0"/>
          </a:p>
        </p:txBody>
      </p:sp>
    </p:spTree>
    <p:extLst>
      <p:ext uri="{BB962C8B-B14F-4D97-AF65-F5344CB8AC3E}">
        <p14:creationId xmlns:p14="http://schemas.microsoft.com/office/powerpoint/2010/main" val="36734808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Troubleshooting execution failures at various stages are possible.</a:t>
            </a:r>
          </a:p>
          <a:p>
            <a:pPr marL="0" indent="0">
              <a:buNone/>
            </a:pPr>
            <a:r>
              <a:rPr lang="en-GB" sz="2400" dirty="0"/>
              <a:t>The log files are sitting in the </a:t>
            </a:r>
            <a:r>
              <a:rPr lang="en-GB" sz="2400" b="1" dirty="0" err="1"/>
              <a:t>RunBookWorkingFolder</a:t>
            </a:r>
            <a:r>
              <a:rPr lang="en-GB" sz="2400" dirty="0"/>
              <a:t> directory for each components and each steps separately, which is a good starting point.</a:t>
            </a:r>
          </a:p>
          <a:p>
            <a:pPr marL="0" indent="0">
              <a:buNone/>
            </a:pPr>
            <a:r>
              <a:rPr lang="en-GB" sz="2400" dirty="0"/>
              <a:t>Later in the process it starts to write in SQL tables like </a:t>
            </a:r>
            <a:r>
              <a:rPr lang="en-GB" sz="2400" b="1" dirty="0" err="1"/>
              <a:t>ReleaseUpdateScriptsLog</a:t>
            </a:r>
            <a:r>
              <a:rPr lang="en-GB" sz="2400" dirty="0"/>
              <a:t> and </a:t>
            </a:r>
            <a:r>
              <a:rPr lang="en-GB" sz="2400" b="1" dirty="0" err="1"/>
              <a:t>ReleaseUpdateScriptsErrorLog</a:t>
            </a:r>
            <a:r>
              <a:rPr lang="en-GB" sz="2400" dirty="0"/>
              <a:t>, from where you could pull relevant details.</a:t>
            </a:r>
          </a:p>
          <a:p>
            <a:pPr marL="0" indent="0">
              <a:buNone/>
            </a:pPr>
            <a:r>
              <a:rPr lang="en-GB" sz="2400" dirty="0"/>
              <a:t>In case you have an odd issue within the batch for converting your data, you could hook up against the AOS service and hook in at </a:t>
            </a:r>
            <a:r>
              <a:rPr lang="en-GB" sz="2400" dirty="0" err="1"/>
              <a:t>ReleaseUpdateExecute</a:t>
            </a:r>
            <a:r>
              <a:rPr lang="en-GB" sz="2400" dirty="0"/>
              <a:t> classes’ Run method, to debug what is going on.</a:t>
            </a:r>
          </a:p>
          <a:p>
            <a:pPr marL="0" indent="0">
              <a:buNone/>
            </a:pPr>
            <a:endParaRPr lang="en-GB" sz="2400" dirty="0"/>
          </a:p>
          <a:p>
            <a:pPr marL="0" indent="0">
              <a:buNone/>
            </a:pPr>
            <a:endParaRPr lang="en-GB" sz="2400" dirty="0"/>
          </a:p>
        </p:txBody>
      </p:sp>
    </p:spTree>
    <p:extLst>
      <p:ext uri="{BB962C8B-B14F-4D97-AF65-F5344CB8AC3E}">
        <p14:creationId xmlns:p14="http://schemas.microsoft.com/office/powerpoint/2010/main" val="86688675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Executing the upgrade</a:t>
            </a:r>
          </a:p>
        </p:txBody>
      </p:sp>
      <p:pic>
        <p:nvPicPr>
          <p:cNvPr id="2" name="Picture 1">
            <a:extLst>
              <a:ext uri="{FF2B5EF4-FFF2-40B4-BE49-F238E27FC236}">
                <a16:creationId xmlns:a16="http://schemas.microsoft.com/office/drawing/2014/main" id="{C73F8790-FDB4-43CA-A4B9-18DA078EA4FF}"/>
              </a:ext>
            </a:extLst>
          </p:cNvPr>
          <p:cNvPicPr>
            <a:picLocks noChangeAspect="1"/>
          </p:cNvPicPr>
          <p:nvPr/>
        </p:nvPicPr>
        <p:blipFill>
          <a:blip r:embed="rId2"/>
          <a:stretch>
            <a:fillRect/>
          </a:stretch>
        </p:blipFill>
        <p:spPr>
          <a:xfrm>
            <a:off x="838200" y="1184890"/>
            <a:ext cx="8220075" cy="1838325"/>
          </a:xfrm>
          <a:prstGeom prst="rect">
            <a:avLst/>
          </a:prstGeom>
        </p:spPr>
      </p:pic>
      <p:pic>
        <p:nvPicPr>
          <p:cNvPr id="3" name="Picture 2">
            <a:extLst>
              <a:ext uri="{FF2B5EF4-FFF2-40B4-BE49-F238E27FC236}">
                <a16:creationId xmlns:a16="http://schemas.microsoft.com/office/drawing/2014/main" id="{592F9D69-F244-419F-A524-FE202F0ADFF1}"/>
              </a:ext>
            </a:extLst>
          </p:cNvPr>
          <p:cNvPicPr>
            <a:picLocks noChangeAspect="1"/>
          </p:cNvPicPr>
          <p:nvPr/>
        </p:nvPicPr>
        <p:blipFill>
          <a:blip r:embed="rId3"/>
          <a:stretch>
            <a:fillRect/>
          </a:stretch>
        </p:blipFill>
        <p:spPr>
          <a:xfrm>
            <a:off x="838200" y="3171785"/>
            <a:ext cx="10010775" cy="3124200"/>
          </a:xfrm>
          <a:prstGeom prst="rect">
            <a:avLst/>
          </a:prstGeom>
        </p:spPr>
      </p:pic>
    </p:spTree>
    <p:extLst>
      <p:ext uri="{BB962C8B-B14F-4D97-AF65-F5344CB8AC3E}">
        <p14:creationId xmlns:p14="http://schemas.microsoft.com/office/powerpoint/2010/main" val="21634102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DF8576-A6E7-464D-96E6-C4485CB3510A}"/>
              </a:ext>
            </a:extLst>
          </p:cNvPr>
          <p:cNvSpPr>
            <a:spLocks noGrp="1"/>
          </p:cNvSpPr>
          <p:nvPr>
            <p:ph type="ctrTitle"/>
          </p:nvPr>
        </p:nvSpPr>
        <p:spPr>
          <a:xfrm>
            <a:off x="926840" y="2098714"/>
            <a:ext cx="10559765" cy="2387600"/>
          </a:xfrm>
        </p:spPr>
        <p:txBody>
          <a:bodyPr/>
          <a:lstStyle/>
          <a:p>
            <a:r>
              <a:rPr lang="en-US" dirty="0"/>
              <a:t>Additional notes</a:t>
            </a:r>
            <a:endParaRPr lang="en-US" dirty="0">
              <a:solidFill>
                <a:schemeClr val="bg1"/>
              </a:solidFill>
            </a:endParaRPr>
          </a:p>
        </p:txBody>
      </p:sp>
    </p:spTree>
    <p:extLst>
      <p:ext uri="{BB962C8B-B14F-4D97-AF65-F5344CB8AC3E}">
        <p14:creationId xmlns:p14="http://schemas.microsoft.com/office/powerpoint/2010/main" val="1480019906"/>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Additional notes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Some facts about our upgrade experience:</a:t>
            </a:r>
          </a:p>
          <a:p>
            <a:r>
              <a:rPr lang="en-GB" sz="2400" dirty="0"/>
              <a:t>Uncompressed SQL DB data composition</a:t>
            </a:r>
          </a:p>
          <a:p>
            <a:r>
              <a:rPr lang="en-GB" sz="2400" dirty="0"/>
              <a:t>Compression has reduced it by 50%</a:t>
            </a:r>
          </a:p>
        </p:txBody>
      </p:sp>
      <p:pic>
        <p:nvPicPr>
          <p:cNvPr id="2" name="Picture 1">
            <a:extLst>
              <a:ext uri="{FF2B5EF4-FFF2-40B4-BE49-F238E27FC236}">
                <a16:creationId xmlns:a16="http://schemas.microsoft.com/office/drawing/2014/main" id="{6C42C671-AAD6-426C-BBDD-E42CFC0A2BB6}"/>
              </a:ext>
            </a:extLst>
          </p:cNvPr>
          <p:cNvPicPr>
            <a:picLocks noChangeAspect="1"/>
          </p:cNvPicPr>
          <p:nvPr/>
        </p:nvPicPr>
        <p:blipFill>
          <a:blip r:embed="rId2"/>
          <a:stretch>
            <a:fillRect/>
          </a:stretch>
        </p:blipFill>
        <p:spPr>
          <a:xfrm>
            <a:off x="7179420" y="1036320"/>
            <a:ext cx="4010025" cy="4638675"/>
          </a:xfrm>
          <a:prstGeom prst="rect">
            <a:avLst/>
          </a:prstGeom>
        </p:spPr>
      </p:pic>
    </p:spTree>
    <p:extLst>
      <p:ext uri="{BB962C8B-B14F-4D97-AF65-F5344CB8AC3E}">
        <p14:creationId xmlns:p14="http://schemas.microsoft.com/office/powerpoint/2010/main" val="17389502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fill="hold" nodeType="afterEffect">
                                  <p:stCondLst>
                                    <p:cond delay="0"/>
                                  </p:stCondLst>
                                  <p:childTnLst>
                                    <p:set>
                                      <p:cBhvr>
                                        <p:cTn id="12" dur="1" fill="hold">
                                          <p:stCondLst>
                                            <p:cond delay="0"/>
                                          </p:stCondLst>
                                        </p:cTn>
                                        <p:tgtEl>
                                          <p:spTgt spid="15">
                                            <p:txEl>
                                              <p:pRg st="2" end="2"/>
                                            </p:txEl>
                                          </p:spTgt>
                                        </p:tgtEl>
                                        <p:attrNameLst>
                                          <p:attrName>style.visibility</p:attrName>
                                        </p:attrNameLst>
                                      </p:cBhvr>
                                      <p:to>
                                        <p:strVal val="visible"/>
                                      </p:to>
                                    </p:set>
                                    <p:anim calcmode="lin" valueType="num">
                                      <p:cBhvr additive="base">
                                        <p:cTn id="13" dur="500" fill="hold"/>
                                        <p:tgtEl>
                                          <p:spTgt spid="15">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5">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Additional notes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Some facts about our upgrade experience:</a:t>
            </a:r>
          </a:p>
        </p:txBody>
      </p:sp>
      <p:graphicFrame>
        <p:nvGraphicFramePr>
          <p:cNvPr id="2" name="Diagram 1">
            <a:extLst>
              <a:ext uri="{FF2B5EF4-FFF2-40B4-BE49-F238E27FC236}">
                <a16:creationId xmlns:a16="http://schemas.microsoft.com/office/drawing/2014/main" id="{CBA0814E-161C-4314-B618-79DE485D1D7E}"/>
              </a:ext>
            </a:extLst>
          </p:cNvPr>
          <p:cNvGraphicFramePr/>
          <p:nvPr/>
        </p:nvGraphicFramePr>
        <p:xfrm>
          <a:off x="2032000" y="1524000"/>
          <a:ext cx="6994769" cy="46143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235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A08DCD-CCB1-42D6-93AF-619CA78AD81E}"/>
              </a:ext>
            </a:extLst>
          </p:cNvPr>
          <p:cNvSpPr>
            <a:spLocks noGrp="1"/>
          </p:cNvSpPr>
          <p:nvPr>
            <p:ph type="title"/>
          </p:nvPr>
        </p:nvSpPr>
        <p:spPr>
          <a:xfrm>
            <a:off x="838200" y="365125"/>
            <a:ext cx="10515600" cy="671195"/>
          </a:xfrm>
        </p:spPr>
        <p:txBody>
          <a:bodyPr anchor="b" anchorCtr="0">
            <a:normAutofit fontScale="90000"/>
          </a:bodyPr>
          <a:lstStyle/>
          <a:p>
            <a:r>
              <a:rPr lang="en-US" dirty="0"/>
              <a:t>Additional notes</a:t>
            </a:r>
          </a:p>
        </p:txBody>
      </p:sp>
      <p:sp>
        <p:nvSpPr>
          <p:cNvPr id="15" name="Content Placeholder 4">
            <a:extLst>
              <a:ext uri="{FF2B5EF4-FFF2-40B4-BE49-F238E27FC236}">
                <a16:creationId xmlns:a16="http://schemas.microsoft.com/office/drawing/2014/main" id="{6525B784-45AB-4408-8943-47CF47576C9B}"/>
              </a:ext>
            </a:extLst>
          </p:cNvPr>
          <p:cNvSpPr txBox="1">
            <a:spLocks/>
          </p:cNvSpPr>
          <p:nvPr/>
        </p:nvSpPr>
        <p:spPr>
          <a:xfrm>
            <a:off x="838200" y="1036320"/>
            <a:ext cx="10515600" cy="5140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Microsoft is working with Enterprise customers who want to carry forward large volumes of data on a solution that involved Azure SQL replication.</a:t>
            </a:r>
          </a:p>
          <a:p>
            <a:pPr marL="0" indent="0">
              <a:buNone/>
            </a:pPr>
            <a:endParaRPr lang="en-GB" sz="2400" dirty="0"/>
          </a:p>
          <a:p>
            <a:pPr marL="0" indent="0">
              <a:buNone/>
            </a:pPr>
            <a:r>
              <a:rPr lang="en-GB" sz="2400" dirty="0"/>
              <a:t>This would mean that they could put their data in the cloud on an Azure SQL database instance ahead of time, feeding additional transactions done in Production constantly to the intermittent database until cut-over.</a:t>
            </a:r>
          </a:p>
          <a:p>
            <a:pPr marL="0" indent="0">
              <a:buNone/>
            </a:pPr>
            <a:endParaRPr lang="en-GB" sz="2400" dirty="0"/>
          </a:p>
          <a:p>
            <a:pPr marL="0" indent="0">
              <a:buNone/>
            </a:pPr>
            <a:r>
              <a:rPr lang="en-GB" sz="2400" dirty="0"/>
              <a:t>It eliminates the requirement of converting the SQL collation, and we do not have to transfer the DB as part of the cut-over processes which saves considerable effort.</a:t>
            </a:r>
          </a:p>
        </p:txBody>
      </p:sp>
    </p:spTree>
    <p:extLst>
      <p:ext uri="{BB962C8B-B14F-4D97-AF65-F5344CB8AC3E}">
        <p14:creationId xmlns:p14="http://schemas.microsoft.com/office/powerpoint/2010/main" val="340801070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48DDE-4AE0-4F32-9C67-F93199DF58AB}"/>
              </a:ext>
            </a:extLst>
          </p:cNvPr>
          <p:cNvSpPr>
            <a:spLocks noGrp="1"/>
          </p:cNvSpPr>
          <p:nvPr>
            <p:ph type="ctrTitle"/>
          </p:nvPr>
        </p:nvSpPr>
        <p:spPr/>
        <p:txBody>
          <a:bodyPr/>
          <a:lstStyle/>
          <a:p>
            <a:r>
              <a:rPr lang="en-US" dirty="0"/>
              <a:t>Best practices for</a:t>
            </a:r>
            <a:br>
              <a:rPr lang="en-US" dirty="0"/>
            </a:br>
            <a:r>
              <a:rPr lang="en-US" dirty="0"/>
              <a:t>Code upgrade</a:t>
            </a:r>
            <a:endParaRPr lang="en-GB" dirty="0"/>
          </a:p>
        </p:txBody>
      </p:sp>
      <p:sp>
        <p:nvSpPr>
          <p:cNvPr id="3" name="Subtitle 2">
            <a:extLst>
              <a:ext uri="{FF2B5EF4-FFF2-40B4-BE49-F238E27FC236}">
                <a16:creationId xmlns:a16="http://schemas.microsoft.com/office/drawing/2014/main" id="{E70626A2-ADF5-4EF1-BE76-AD241AD58FF7}"/>
              </a:ext>
            </a:extLst>
          </p:cNvPr>
          <p:cNvSpPr>
            <a:spLocks noGrp="1"/>
          </p:cNvSpPr>
          <p:nvPr>
            <p:ph type="subTitle" idx="1"/>
          </p:nvPr>
        </p:nvSpPr>
        <p:spPr/>
        <p:txBody>
          <a:bodyPr/>
          <a:lstStyle/>
          <a:p>
            <a:r>
              <a:rPr lang="en-US" dirty="0"/>
              <a:t>&lt;DEMO&gt;</a:t>
            </a:r>
            <a:endParaRPr lang="en-GB" dirty="0"/>
          </a:p>
        </p:txBody>
      </p:sp>
    </p:spTree>
    <p:extLst>
      <p:ext uri="{BB962C8B-B14F-4D97-AF65-F5344CB8AC3E}">
        <p14:creationId xmlns:p14="http://schemas.microsoft.com/office/powerpoint/2010/main" val="496068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382C-AF44-4B21-A127-444090E9E9AC}"/>
              </a:ext>
            </a:extLst>
          </p:cNvPr>
          <p:cNvSpPr>
            <a:spLocks noGrp="1"/>
          </p:cNvSpPr>
          <p:nvPr>
            <p:ph type="title"/>
          </p:nvPr>
        </p:nvSpPr>
        <p:spPr/>
        <p:txBody>
          <a:bodyPr/>
          <a:lstStyle/>
          <a:p>
            <a:r>
              <a:rPr lang="en-GB" dirty="0"/>
              <a:t>Meet the Company</a:t>
            </a:r>
          </a:p>
        </p:txBody>
      </p:sp>
      <p:pic>
        <p:nvPicPr>
          <p:cNvPr id="3" name="Online Media 2" title="Microsoft Azure ML Helps JJ Food Service Predict Customers￢ﾀﾙ Shopping Lists ￢ﾀﾓ Even Before They Shop!">
            <a:hlinkClick r:id="" action="ppaction://media"/>
            <a:extLst>
              <a:ext uri="{FF2B5EF4-FFF2-40B4-BE49-F238E27FC236}">
                <a16:creationId xmlns:a16="http://schemas.microsoft.com/office/drawing/2014/main" id="{E1CDD42B-6C57-4435-AD68-E51D852CF51A}"/>
              </a:ext>
            </a:extLst>
          </p:cNvPr>
          <p:cNvPicPr>
            <a:picLocks noRot="1" noChangeAspect="1"/>
          </p:cNvPicPr>
          <p:nvPr>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1617673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59C29-225E-4AEA-94C1-C1C7721B3E71}"/>
              </a:ext>
            </a:extLst>
          </p:cNvPr>
          <p:cNvSpPr>
            <a:spLocks noGrp="1"/>
          </p:cNvSpPr>
          <p:nvPr>
            <p:ph type="ctrTitle"/>
          </p:nvPr>
        </p:nvSpPr>
        <p:spPr/>
        <p:txBody>
          <a:bodyPr/>
          <a:lstStyle/>
          <a:p>
            <a:r>
              <a:rPr lang="en-US" dirty="0"/>
              <a:t>Q &amp; A</a:t>
            </a:r>
            <a:endParaRPr lang="en-GB" dirty="0"/>
          </a:p>
        </p:txBody>
      </p:sp>
    </p:spTree>
    <p:extLst>
      <p:ext uri="{BB962C8B-B14F-4D97-AF65-F5344CB8AC3E}">
        <p14:creationId xmlns:p14="http://schemas.microsoft.com/office/powerpoint/2010/main" val="1888986340"/>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DF8576-A6E7-464D-96E6-C4485CB3510A}"/>
              </a:ext>
            </a:extLst>
          </p:cNvPr>
          <p:cNvSpPr>
            <a:spLocks noGrp="1"/>
          </p:cNvSpPr>
          <p:nvPr>
            <p:ph type="ctrTitle"/>
          </p:nvPr>
        </p:nvSpPr>
        <p:spPr>
          <a:xfrm>
            <a:off x="926840" y="2098714"/>
            <a:ext cx="10559765" cy="2387600"/>
          </a:xfrm>
        </p:spPr>
        <p:txBody>
          <a:bodyPr/>
          <a:lstStyle/>
          <a:p>
            <a:pPr algn="ctr"/>
            <a:r>
              <a:rPr lang="en-US" dirty="0"/>
              <a:t>Thank You for attending!</a:t>
            </a:r>
            <a:endParaRPr lang="en-US" dirty="0">
              <a:solidFill>
                <a:schemeClr val="bg1"/>
              </a:solidFill>
            </a:endParaRPr>
          </a:p>
        </p:txBody>
      </p:sp>
    </p:spTree>
    <p:extLst>
      <p:ext uri="{BB962C8B-B14F-4D97-AF65-F5344CB8AC3E}">
        <p14:creationId xmlns:p14="http://schemas.microsoft.com/office/powerpoint/2010/main" val="196057227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A6F2B-66A5-484A-A37E-7DED6C4C2220}"/>
              </a:ext>
            </a:extLst>
          </p:cNvPr>
          <p:cNvSpPr>
            <a:spLocks noGrp="1"/>
          </p:cNvSpPr>
          <p:nvPr>
            <p:ph type="ctrTitle"/>
          </p:nvPr>
        </p:nvSpPr>
        <p:spPr/>
        <p:txBody>
          <a:bodyPr>
            <a:normAutofit/>
          </a:bodyPr>
          <a:lstStyle/>
          <a:p>
            <a:r>
              <a:rPr lang="en-GB" dirty="0"/>
              <a:t>Application economy for the Cloud</a:t>
            </a:r>
          </a:p>
        </p:txBody>
      </p:sp>
    </p:spTree>
    <p:extLst>
      <p:ext uri="{BB962C8B-B14F-4D97-AF65-F5344CB8AC3E}">
        <p14:creationId xmlns:p14="http://schemas.microsoft.com/office/powerpoint/2010/main" val="147115459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455102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65D372-F134-4B18-8701-4CA8AFF56DF0}"/>
              </a:ext>
            </a:extLst>
          </p:cNvPr>
          <p:cNvSpPr>
            <a:spLocks noGrp="1"/>
          </p:cNvSpPr>
          <p:nvPr>
            <p:ph type="ctrTitle"/>
          </p:nvPr>
        </p:nvSpPr>
        <p:spPr>
          <a:xfrm>
            <a:off x="1155558" y="637762"/>
            <a:ext cx="9889797" cy="3574937"/>
          </a:xfrm>
        </p:spPr>
        <p:txBody>
          <a:bodyPr anchor="ctr">
            <a:normAutofit/>
          </a:bodyPr>
          <a:lstStyle/>
          <a:p>
            <a:pPr algn="l"/>
            <a:r>
              <a:rPr lang="en-US" sz="8200" dirty="0">
                <a:solidFill>
                  <a:schemeClr val="bg1"/>
                </a:solidFill>
              </a:rPr>
              <a:t>Application economy for the Cloud</a:t>
            </a:r>
            <a:endParaRPr lang="en-GB" sz="8200" dirty="0">
              <a:solidFill>
                <a:schemeClr val="bg1"/>
              </a:solidFill>
            </a:endParaRPr>
          </a:p>
        </p:txBody>
      </p:sp>
      <p:sp>
        <p:nvSpPr>
          <p:cNvPr id="19" name="Rectangle 1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1035"/>
            <a:ext cx="12191990" cy="23069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382C0950-439E-4DB0-8AE8-A8E402896F3E}"/>
              </a:ext>
            </a:extLst>
          </p:cNvPr>
          <p:cNvSpPr>
            <a:spLocks noGrp="1"/>
          </p:cNvSpPr>
          <p:nvPr>
            <p:ph type="subTitle" idx="1"/>
          </p:nvPr>
        </p:nvSpPr>
        <p:spPr>
          <a:xfrm>
            <a:off x="1155558" y="5126354"/>
            <a:ext cx="9544153" cy="1088177"/>
          </a:xfrm>
        </p:spPr>
        <p:txBody>
          <a:bodyPr anchor="t">
            <a:normAutofit fontScale="92500"/>
          </a:bodyPr>
          <a:lstStyle/>
          <a:p>
            <a:pPr algn="l"/>
            <a:r>
              <a:rPr lang="en-GB" sz="3400" dirty="0"/>
              <a:t>Our Application economy consists of multiple software and solutions integrated with Dynamics AX</a:t>
            </a:r>
          </a:p>
        </p:txBody>
      </p:sp>
      <p:sp>
        <p:nvSpPr>
          <p:cNvPr id="21" name="Rectangle 20">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1180" y="4866503"/>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7495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8CB42-FDD7-439F-87CF-B707D38DE130}"/>
              </a:ext>
            </a:extLst>
          </p:cNvPr>
          <p:cNvSpPr>
            <a:spLocks noGrp="1"/>
          </p:cNvSpPr>
          <p:nvPr>
            <p:ph type="title"/>
          </p:nvPr>
        </p:nvSpPr>
        <p:spPr>
          <a:xfrm>
            <a:off x="762001" y="803325"/>
            <a:ext cx="5314536" cy="1325563"/>
          </a:xfrm>
        </p:spPr>
        <p:txBody>
          <a:bodyPr>
            <a:normAutofit/>
          </a:bodyPr>
          <a:lstStyle/>
          <a:p>
            <a:r>
              <a:rPr lang="en-US" sz="3700" dirty="0"/>
              <a:t>Application economy for the Cloud</a:t>
            </a:r>
            <a:endParaRPr lang="en-GB" sz="3700" dirty="0"/>
          </a:p>
        </p:txBody>
      </p:sp>
      <p:sp>
        <p:nvSpPr>
          <p:cNvPr id="3" name="Content Placeholder 2">
            <a:extLst>
              <a:ext uri="{FF2B5EF4-FFF2-40B4-BE49-F238E27FC236}">
                <a16:creationId xmlns:a16="http://schemas.microsoft.com/office/drawing/2014/main" id="{16BE84AF-F4D6-4417-98E7-1ED78A6BAAD8}"/>
              </a:ext>
            </a:extLst>
          </p:cNvPr>
          <p:cNvSpPr>
            <a:spLocks noGrp="1"/>
          </p:cNvSpPr>
          <p:nvPr>
            <p:ph idx="1"/>
          </p:nvPr>
        </p:nvSpPr>
        <p:spPr>
          <a:xfrm>
            <a:off x="762000" y="2279018"/>
            <a:ext cx="5314543" cy="3375920"/>
          </a:xfrm>
        </p:spPr>
        <p:txBody>
          <a:bodyPr anchor="t">
            <a:normAutofit/>
          </a:bodyPr>
          <a:lstStyle/>
          <a:p>
            <a:pPr>
              <a:buFont typeface="Wingdings" panose="05000000000000000000" pitchFamily="2" charset="2"/>
              <a:buChar char="Ø"/>
            </a:pPr>
            <a:r>
              <a:rPr lang="en-GB" sz="1800" dirty="0"/>
              <a:t>Microsoft Dynamics AX 2012 R3 ERP system is at the heart of our operations</a:t>
            </a:r>
          </a:p>
          <a:p>
            <a:pPr>
              <a:buFont typeface="Wingdings" panose="05000000000000000000" pitchFamily="2" charset="2"/>
              <a:buChar char="Ø"/>
            </a:pPr>
            <a:endParaRPr lang="en-GB" sz="1800" dirty="0"/>
          </a:p>
          <a:p>
            <a:pPr marL="0" indent="0">
              <a:buNone/>
            </a:pPr>
            <a:r>
              <a:rPr lang="en-GB" sz="1800" dirty="0"/>
              <a:t>Everything taps into the source of information just-in-time, which is AX.</a:t>
            </a:r>
          </a:p>
          <a:p>
            <a:pPr marL="0" indent="0">
              <a:buNone/>
            </a:pPr>
            <a:endParaRPr lang="en-GB" sz="1800" dirty="0"/>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D2AA536F-5410-48E4-BDCC-79C5F3C7F54D}"/>
              </a:ext>
            </a:extLst>
          </p:cNvPr>
          <p:cNvPicPr>
            <a:picLocks noChangeAspect="1"/>
          </p:cNvPicPr>
          <p:nvPr/>
        </p:nvPicPr>
        <p:blipFill rotWithShape="1">
          <a:blip r:embed="rId2"/>
          <a:srcRect l="15660" r="25159"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pic>
        <p:nvPicPr>
          <p:cNvPr id="12" name="Picture 11">
            <a:extLst>
              <a:ext uri="{FF2B5EF4-FFF2-40B4-BE49-F238E27FC236}">
                <a16:creationId xmlns:a16="http://schemas.microsoft.com/office/drawing/2014/main" id="{7DDF2A66-C45F-4F38-869C-DE12E78D4D23}"/>
              </a:ext>
            </a:extLst>
          </p:cNvPr>
          <p:cNvPicPr>
            <a:picLocks noChangeAspect="1"/>
          </p:cNvPicPr>
          <p:nvPr/>
        </p:nvPicPr>
        <p:blipFill>
          <a:blip r:embed="rId3"/>
          <a:stretch>
            <a:fillRect/>
          </a:stretch>
        </p:blipFill>
        <p:spPr>
          <a:xfrm>
            <a:off x="8841821" y="1675500"/>
            <a:ext cx="1608677" cy="3749486"/>
          </a:xfrm>
          <a:prstGeom prst="rect">
            <a:avLst/>
          </a:prstGeom>
        </p:spPr>
      </p:pic>
    </p:spTree>
    <p:extLst>
      <p:ext uri="{BB962C8B-B14F-4D97-AF65-F5344CB8AC3E}">
        <p14:creationId xmlns:p14="http://schemas.microsoft.com/office/powerpoint/2010/main" val="29674736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1_Office Theme">
  <a:themeElements>
    <a:clrScheme name="DC Summit">
      <a:dk1>
        <a:srgbClr val="3F454F"/>
      </a:dk1>
      <a:lt1>
        <a:srgbClr val="FFFFFF"/>
      </a:lt1>
      <a:dk2>
        <a:srgbClr val="84BD00"/>
      </a:dk2>
      <a:lt2>
        <a:srgbClr val="EAEAEA"/>
      </a:lt2>
      <a:accent1>
        <a:srgbClr val="F2C818"/>
      </a:accent1>
      <a:accent2>
        <a:srgbClr val="001F60"/>
      </a:accent2>
      <a:accent3>
        <a:srgbClr val="E4002B"/>
      </a:accent3>
      <a:accent4>
        <a:srgbClr val="FFB81C"/>
      </a:accent4>
      <a:accent5>
        <a:srgbClr val="0095C8"/>
      </a:accent5>
      <a:accent6>
        <a:srgbClr val="2B2663"/>
      </a:accent6>
      <a:hlink>
        <a:srgbClr val="0095C8"/>
      </a:hlink>
      <a:folHlink>
        <a:srgbClr val="655DC0"/>
      </a:folHlink>
    </a:clrScheme>
    <a:fontScheme name="DC - Segoe">
      <a:majorFont>
        <a:latin typeface="segoe ui black"/>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DC Summit">
      <a:dk1>
        <a:srgbClr val="3F454F"/>
      </a:dk1>
      <a:lt1>
        <a:srgbClr val="FFFFFF"/>
      </a:lt1>
      <a:dk2>
        <a:srgbClr val="84BD00"/>
      </a:dk2>
      <a:lt2>
        <a:srgbClr val="EAEAEA"/>
      </a:lt2>
      <a:accent1>
        <a:srgbClr val="F2C818"/>
      </a:accent1>
      <a:accent2>
        <a:srgbClr val="001F60"/>
      </a:accent2>
      <a:accent3>
        <a:srgbClr val="E4002B"/>
      </a:accent3>
      <a:accent4>
        <a:srgbClr val="FFB81C"/>
      </a:accent4>
      <a:accent5>
        <a:srgbClr val="0095C8"/>
      </a:accent5>
      <a:accent6>
        <a:srgbClr val="2B2663"/>
      </a:accent6>
      <a:hlink>
        <a:srgbClr val="0095C8"/>
      </a:hlink>
      <a:folHlink>
        <a:srgbClr val="655DC0"/>
      </a:folHlink>
    </a:clrScheme>
    <a:fontScheme name="DC - Segoe">
      <a:majorFont>
        <a:latin typeface="segoe ui black"/>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8C27F6A29DBC5499A29145CCF8A6FEF" ma:contentTypeVersion="15" ma:contentTypeDescription="Create a new document." ma:contentTypeScope="" ma:versionID="6246174e4d2cd2c090d202f34aec6975">
  <xsd:schema xmlns:xsd="http://www.w3.org/2001/XMLSchema" xmlns:xs="http://www.w3.org/2001/XMLSchema" xmlns:p="http://schemas.microsoft.com/office/2006/metadata/properties" xmlns:ns2="bb5988d6-8fef-43bf-8684-73b55c79ce34" xmlns:ns3="3dd97c74-5ef0-47a1-a0c0-112a138906c0" targetNamespace="http://schemas.microsoft.com/office/2006/metadata/properties" ma:root="true" ma:fieldsID="ccc0b60ace2116ecc5954db4535ae426" ns2:_="" ns3:_="">
    <xsd:import namespace="bb5988d6-8fef-43bf-8684-73b55c79ce34"/>
    <xsd:import namespace="3dd97c74-5ef0-47a1-a0c0-112a138906c0"/>
    <xsd:element name="properties">
      <xsd:complexType>
        <xsd:sequence>
          <xsd:element name="documentManagement">
            <xsd:complexType>
              <xsd:all>
                <xsd:element ref="ns2:SharedWithUsers" minOccurs="0"/>
                <xsd:element ref="ns2:SharingHintHash"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5988d6-8fef-43bf-8684-73b55c79ce3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dd97c74-5ef0-47a1-a0c0-112a138906c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AutoTags" ma:index="16" nillable="true" ma:displayName="MediaServiceAutoTags" ma:description="" ma:internalName="MediaServiceAutoTags" ma:readOnly="true">
      <xsd:simpleType>
        <xsd:restriction base="dms:Text"/>
      </xsd:simpleType>
    </xsd:element>
    <xsd:element name="MediaServiceLocation" ma:index="17" nillable="true" ma:displayName="MediaServiceLocation" ma:description="" ma:internalName="MediaServiceLocation"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22ABC7-20FF-4864-9CB6-1EFE066CD9E2}">
  <ds:schemaRefs>
    <ds:schemaRef ds:uri="http://purl.org/dc/terms/"/>
    <ds:schemaRef ds:uri="http://schemas.microsoft.com/office/2006/metadata/properties"/>
    <ds:schemaRef ds:uri="http://schemas.microsoft.com/office/2006/documentManagement/types"/>
    <ds:schemaRef ds:uri="http://www.w3.org/XML/1998/namespace"/>
    <ds:schemaRef ds:uri="http://purl.org/dc/elements/1.1/"/>
    <ds:schemaRef ds:uri="3dd97c74-5ef0-47a1-a0c0-112a138906c0"/>
    <ds:schemaRef ds:uri="bb5988d6-8fef-43bf-8684-73b55c79ce34"/>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F8566A7A-44E0-4DC9-8D28-F4E8187D202D}">
  <ds:schemaRefs>
    <ds:schemaRef ds:uri="http://schemas.microsoft.com/sharepoint/v3/contenttype/forms"/>
  </ds:schemaRefs>
</ds:datastoreItem>
</file>

<file path=customXml/itemProps3.xml><?xml version="1.0" encoding="utf-8"?>
<ds:datastoreItem xmlns:ds="http://schemas.openxmlformats.org/officeDocument/2006/customXml" ds:itemID="{982FD92F-1E69-4344-8326-CA6F543840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b5988d6-8fef-43bf-8684-73b55c79ce34"/>
    <ds:schemaRef ds:uri="3dd97c74-5ef0-47a1-a0c0-112a138906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TotalTime>
  <Words>2576</Words>
  <Application>Microsoft Office PowerPoint</Application>
  <PresentationFormat>Widescreen</PresentationFormat>
  <Paragraphs>339</Paragraphs>
  <Slides>61</Slides>
  <Notes>0</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61</vt:i4>
      </vt:variant>
    </vt:vector>
  </HeadingPairs>
  <TitlesOfParts>
    <vt:vector size="69" baseType="lpstr">
      <vt:lpstr>Arial</vt:lpstr>
      <vt:lpstr>Calibri</vt:lpstr>
      <vt:lpstr>segoe ui</vt:lpstr>
      <vt:lpstr>segoe ui black</vt:lpstr>
      <vt:lpstr>Segoe UI Semibold</vt:lpstr>
      <vt:lpstr>Wingdings</vt:lpstr>
      <vt:lpstr>1_Office Theme</vt:lpstr>
      <vt:lpstr>Office Theme</vt:lpstr>
      <vt:lpstr>Upgrading large-scale Enterprise applications to the Cloud</vt:lpstr>
      <vt:lpstr>What can you expect in this session?</vt:lpstr>
      <vt:lpstr>What can you expect in this session?</vt:lpstr>
      <vt:lpstr>Meet Your Presenters</vt:lpstr>
      <vt:lpstr>Meet the Company</vt:lpstr>
      <vt:lpstr>Meet the Company</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Application economy for the Cloud</vt:lpstr>
      <vt:lpstr>Why should we upgrade?!</vt:lpstr>
      <vt:lpstr>Why should we upgrade?!</vt:lpstr>
      <vt:lpstr>Why should we upgrade?!</vt:lpstr>
      <vt:lpstr>Why should we upgrade?!</vt:lpstr>
      <vt:lpstr>Why should we upgrade?!</vt:lpstr>
      <vt:lpstr>Why should we upgrade?!</vt:lpstr>
      <vt:lpstr>Planning, effort and execution</vt:lpstr>
      <vt:lpstr>Planning, effort and execution</vt:lpstr>
      <vt:lpstr>Planning, effort and execution</vt:lpstr>
      <vt:lpstr>Planning, effort and execution</vt:lpstr>
      <vt:lpstr>Planning, effort and execution</vt:lpstr>
      <vt:lpstr>Planning, effort and execution</vt:lpstr>
      <vt:lpstr>Planning, effort and execution</vt:lpstr>
      <vt:lpstr>Planning, effort and execution</vt:lpstr>
      <vt:lpstr>Planning, effort and execution</vt:lpstr>
      <vt:lpstr>Q &amp; A</vt:lpstr>
      <vt:lpstr>&lt;Lunchbreak&gt;</vt:lpstr>
      <vt:lpstr>Upgrade preparations</vt:lpstr>
      <vt:lpstr>Upgrade preparations</vt:lpstr>
      <vt:lpstr>Upgrade preparations</vt:lpstr>
      <vt:lpstr>Upgrade preparations</vt:lpstr>
      <vt:lpstr>Upgrade preparations</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Executing the upgrade</vt:lpstr>
      <vt:lpstr>Additional notes</vt:lpstr>
      <vt:lpstr>Additional notes</vt:lpstr>
      <vt:lpstr>Additional notes</vt:lpstr>
      <vt:lpstr>Additional notes</vt:lpstr>
      <vt:lpstr>Best practices for Code upgrade</vt:lpstr>
      <vt:lpstr>Q &amp; A</vt:lpstr>
      <vt:lpstr>Thank You for attending!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Upgrading large-scale Enterprise applications to the Cloud</dc:title>
  <dc:creator>Vilmos Kintera</dc:creator>
  <cp:lastModifiedBy>Vilmos Kintera</cp:lastModifiedBy>
  <cp:revision>6</cp:revision>
  <dcterms:created xsi:type="dcterms:W3CDTF">2020-02-28T15:29:39Z</dcterms:created>
  <dcterms:modified xsi:type="dcterms:W3CDTF">2020-04-10T10:10:27Z</dcterms:modified>
</cp:coreProperties>
</file>